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4.jp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23.jpg" ContentType="image/jpe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26.jpg" ContentType="image/jpe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46.JPG" ContentType="image/jpe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media/image55.jpg" ContentType="image/jpeg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media/image59.jpg" ContentType="image/jpeg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334" r:id="rId4"/>
    <p:sldId id="259" r:id="rId5"/>
    <p:sldId id="305" r:id="rId6"/>
    <p:sldId id="261" r:id="rId7"/>
    <p:sldId id="263" r:id="rId8"/>
    <p:sldId id="264" r:id="rId9"/>
    <p:sldId id="265" r:id="rId10"/>
    <p:sldId id="476" r:id="rId11"/>
    <p:sldId id="440" r:id="rId12"/>
    <p:sldId id="472" r:id="rId13"/>
    <p:sldId id="473" r:id="rId14"/>
    <p:sldId id="453" r:id="rId15"/>
    <p:sldId id="454" r:id="rId16"/>
    <p:sldId id="451" r:id="rId17"/>
    <p:sldId id="458" r:id="rId18"/>
    <p:sldId id="459" r:id="rId19"/>
    <p:sldId id="460" r:id="rId20"/>
    <p:sldId id="461" r:id="rId21"/>
    <p:sldId id="465" r:id="rId22"/>
    <p:sldId id="463" r:id="rId23"/>
    <p:sldId id="464" r:id="rId24"/>
    <p:sldId id="466" r:id="rId25"/>
    <p:sldId id="457" r:id="rId26"/>
    <p:sldId id="474" r:id="rId27"/>
    <p:sldId id="469" r:id="rId28"/>
    <p:sldId id="470" r:id="rId29"/>
    <p:sldId id="468" r:id="rId30"/>
    <p:sldId id="392" r:id="rId31"/>
    <p:sldId id="391" r:id="rId32"/>
    <p:sldId id="389" r:id="rId33"/>
    <p:sldId id="371" r:id="rId34"/>
    <p:sldId id="388" r:id="rId35"/>
    <p:sldId id="390" r:id="rId36"/>
    <p:sldId id="268" r:id="rId37"/>
    <p:sldId id="372" r:id="rId38"/>
    <p:sldId id="373" r:id="rId39"/>
    <p:sldId id="393" r:id="rId40"/>
    <p:sldId id="374" r:id="rId41"/>
    <p:sldId id="394" r:id="rId42"/>
    <p:sldId id="395" r:id="rId43"/>
    <p:sldId id="375" r:id="rId44"/>
    <p:sldId id="397" r:id="rId45"/>
    <p:sldId id="396" r:id="rId46"/>
    <p:sldId id="376" r:id="rId47"/>
    <p:sldId id="269" r:id="rId48"/>
    <p:sldId id="270" r:id="rId49"/>
    <p:sldId id="272" r:id="rId50"/>
    <p:sldId id="302" r:id="rId51"/>
  </p:sldIdLst>
  <p:sldSz cx="9144000" cy="5143500" type="screen16x9"/>
  <p:notesSz cx="9144000" cy="51435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FF0000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02"/>
    <p:restoredTop sz="97030"/>
  </p:normalViewPr>
  <p:slideViewPr>
    <p:cSldViewPr>
      <p:cViewPr varScale="1">
        <p:scale>
          <a:sx n="205" d="100"/>
          <a:sy n="205" d="100"/>
        </p:scale>
        <p:origin x="200" y="23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D4DEE-AA18-4B6A-845C-60AFD9463AA2}" type="datetimeFigureOut">
              <a:rPr lang="ru-RU" smtClean="0"/>
              <a:t>31.07.2024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75BB5-C319-4CC0-9F8F-8FE78AD357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873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0595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057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eaee39f1e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eaee39f1e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70785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eaee39f1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eaee39f1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6638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eaee39f1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eaee39f1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eaee39f1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eaee39f1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288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eaee39f1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eaee39f1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16133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6910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5129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60106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56995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65672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23047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2293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84098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83730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77725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deaee39f1e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deaee39f1e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Расскажите о содержании проектной работы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формате защиты, а также можно ли будет добавить проект в своей портфолио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deaee39f1e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deaee39f1e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Расскажите об особенностях ДЗ, важности их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выполнения и связи с итоговым проектом, скорости проверки и критериях оценки. Если на курсе есть ментор,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то рассказать о формате взаимодействия. 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2a331324f2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g22a331324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eaee39f1e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deaee39f1e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f305d12f47_1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f305d12f47_1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2baa635cc9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2baa635cc9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Давайте поближе познакомимся с ОТУС.</a:t>
            </a:r>
            <a:endParaRPr sz="14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ОТУС задумывался как компания, которая позволяет обучаться у опытных специалистов высокого уровня в различных областях IT, каждого из которых мы обучаем, как эффективно преподавать.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Мы сторонники обучения у практиков, а не теоретиков, поэтому все наши преподаватели являются действующими специалистами, что позволяет им постоянно быть в курсе лучших решений и оперативно дополнять программу необходимыми изменениями.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Изначально мы создавали курсы для повышения квалификации действующих специалистов в области IT, но стали получать множество запросов на обучение с нуля, поэтому сейчас мы даем возможность любому замотивированному человеку освоить специальность в области IT.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f305d12f47_1_9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</a:rPr>
              <a:t>В связи с тем, что OTUS имеет образовательную лицензию, поэтому наши курсы являются программами повышения квалификации и профессиональной переподготовки.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Программы курсов в OTUS разрабатываются на основе того, что требуется на данный момент на кадровом рынке в топовые компании. </a:t>
            </a:r>
            <a:endParaRPr/>
          </a:p>
        </p:txBody>
      </p:sp>
      <p:sp>
        <p:nvSpPr>
          <p:cNvPr id="339" name="Google Shape;339;gf305d12f47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2baa635cc9_0_50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g22baa635cc9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1563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5485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73575" y="388001"/>
            <a:ext cx="7996849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727549" y="1317655"/>
            <a:ext cx="2095500" cy="3205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17087" y="1115827"/>
            <a:ext cx="1866265" cy="3535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Тема вебинара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33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9335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5863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0364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2554" y="388000"/>
            <a:ext cx="8718890" cy="970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799" y="1421874"/>
            <a:ext cx="8535035" cy="1917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linkedin.com/in/igor-stureiko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JP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1.png"/><Relationship Id="rId7" Type="http://schemas.openxmlformats.org/officeDocument/2006/relationships/image" Target="../media/image19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50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9.jp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6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7674" y="4414306"/>
            <a:ext cx="1649326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Roboto"/>
                <a:cs typeface="Roboto"/>
              </a:rPr>
              <a:t>otus.ru</a:t>
            </a:r>
            <a:endParaRPr sz="18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7674" y="1745501"/>
            <a:ext cx="7516726" cy="13336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555"/>
              </a:lnSpc>
              <a:spcBef>
                <a:spcPts val="100"/>
              </a:spcBef>
            </a:pPr>
            <a:r>
              <a:rPr sz="5600" spc="-35" dirty="0">
                <a:solidFill>
                  <a:srgbClr val="FFFFFF"/>
                </a:solidFill>
              </a:rPr>
              <a:t>ML</a:t>
            </a:r>
            <a:r>
              <a:rPr sz="5600" spc="-45" dirty="0">
                <a:solidFill>
                  <a:srgbClr val="FFFFFF"/>
                </a:solidFill>
              </a:rPr>
              <a:t> </a:t>
            </a:r>
            <a:r>
              <a:rPr lang="en-US" sz="5600" spc="20" dirty="0">
                <a:solidFill>
                  <a:srgbClr val="FFFFFF"/>
                </a:solidFill>
              </a:rPr>
              <a:t>Specials</a:t>
            </a:r>
            <a:endParaRPr sz="5600" dirty="0"/>
          </a:p>
          <a:p>
            <a:pPr marL="12700" marR="5080">
              <a:lnSpc>
                <a:spcPts val="3350"/>
              </a:lnSpc>
              <a:spcBef>
                <a:spcPts val="254"/>
              </a:spcBef>
            </a:pPr>
            <a:r>
              <a:rPr lang="en-US" spc="-10" dirty="0">
                <a:solidFill>
                  <a:srgbClr val="FFFFFF"/>
                </a:solidFill>
              </a:rPr>
              <a:t>Ensembles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7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Напишите, пожалуйста, в чат подходящую цифру</a:t>
            </a:r>
            <a:endParaRPr/>
          </a:p>
        </p:txBody>
      </p:sp>
      <p:sp>
        <p:nvSpPr>
          <p:cNvPr id="376" name="Google Shape;376;p73"/>
          <p:cNvSpPr txBox="1">
            <a:spLocks noGrp="1"/>
          </p:cNvSpPr>
          <p:nvPr>
            <p:ph type="body" idx="4294967295"/>
          </p:nvPr>
        </p:nvSpPr>
        <p:spPr>
          <a:xfrm>
            <a:off x="567875" y="1930253"/>
            <a:ext cx="49998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 b="1">
                <a:solidFill>
                  <a:srgbClr val="FF7700"/>
                </a:solidFill>
              </a:rPr>
              <a:t>1</a:t>
            </a:r>
            <a:r>
              <a:rPr lang="ru" sz="1900" b="1"/>
              <a:t> -</a:t>
            </a:r>
            <a:r>
              <a:rPr lang="ru" sz="1900"/>
              <a:t> если уже учились у нас в компании 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 b="1">
                <a:solidFill>
                  <a:srgbClr val="FF7700"/>
                </a:solidFill>
              </a:rPr>
              <a:t>2</a:t>
            </a:r>
            <a:r>
              <a:rPr lang="ru" sz="1900" b="1"/>
              <a:t> -</a:t>
            </a:r>
            <a:r>
              <a:rPr lang="ru" sz="1900"/>
              <a:t> если НЕ учились, но слышали о нас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 b="1">
                <a:solidFill>
                  <a:srgbClr val="FF7700"/>
                </a:solidFill>
              </a:rPr>
              <a:t>3</a:t>
            </a:r>
            <a:r>
              <a:rPr lang="ru" sz="1900" b="1"/>
              <a:t> -</a:t>
            </a:r>
            <a:r>
              <a:rPr lang="ru" sz="1900"/>
              <a:t> если впервые знакомитесь с OTUS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77" name="Google Shape;377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3650" y="3239988"/>
            <a:ext cx="651601" cy="65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-US" dirty="0"/>
              <a:t>Bagging &amp; Random forest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0018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880ED6A-50AD-F748-A6F5-488523257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Принцип Кондорсе (1784 г.)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9BFFA-EA10-D44F-A889-614CF281F46A}"/>
              </a:ext>
            </a:extLst>
          </p:cNvPr>
          <p:cNvSpPr txBox="1"/>
          <p:nvPr/>
        </p:nvSpPr>
        <p:spPr>
          <a:xfrm>
            <a:off x="609600" y="1276350"/>
            <a:ext cx="83058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Если вероятность правильного решения одним членом жюри (алгоритмом) больше или равна 0.5 то с увеличением числа членов жюри вероятность правильного ответа возрастает и стремиться к 1 по мере увеличения их количества.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Если вероятность правильного решения одним членом жюри (алгоритмом) меньше 0.5 то с увеличением числа членов жюри вероятность правильного ответа стремиться к 0 по мере увеличения их количества.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A045A54-96D2-8B42-AE1C-2754546FFD90}"/>
                  </a:ext>
                </a:extLst>
              </p:cNvPr>
              <p:cNvSpPr txBox="1"/>
              <p:nvPr/>
            </p:nvSpPr>
            <p:spPr>
              <a:xfrm>
                <a:off x="2133600" y="3773826"/>
                <a:ext cx="2444131" cy="779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A045A54-96D2-8B42-AE1C-2754546FF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3773826"/>
                <a:ext cx="2444131" cy="779124"/>
              </a:xfrm>
              <a:prstGeom prst="rect">
                <a:avLst/>
              </a:prstGeom>
              <a:blipFill>
                <a:blip r:embed="rId2"/>
                <a:stretch>
                  <a:fillRect l="-16580" t="-111290" b="-17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B5A1603-FA86-0148-B591-439F67257ED2}"/>
                  </a:ext>
                </a:extLst>
              </p:cNvPr>
              <p:cNvSpPr txBox="1"/>
              <p:nvPr/>
            </p:nvSpPr>
            <p:spPr>
              <a:xfrm>
                <a:off x="4760850" y="3840222"/>
                <a:ext cx="236686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&gt;0.5 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→∞,⇒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B5A1603-FA86-0148-B591-439F67257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850" y="3840222"/>
                <a:ext cx="2366866" cy="646331"/>
              </a:xfrm>
              <a:prstGeom prst="rect">
                <a:avLst/>
              </a:prstGeom>
              <a:blipFill>
                <a:blip r:embed="rId3"/>
                <a:stretch>
                  <a:fillRect l="-1596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8860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87B93-6AFD-4D44-BFDD-33F05F28C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Эксперимент </a:t>
            </a:r>
            <a:r>
              <a:rPr lang="ru-RU" dirty="0" err="1"/>
              <a:t>Гальтона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A2E09B-2E98-8B40-98A7-C2B72EDD2481}"/>
              </a:ext>
            </a:extLst>
          </p:cNvPr>
          <p:cNvSpPr txBox="1"/>
          <p:nvPr/>
        </p:nvSpPr>
        <p:spPr>
          <a:xfrm>
            <a:off x="490582" y="1657350"/>
            <a:ext cx="407835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На ярмарке около 800 человек пытались угадать вес быка. Бык весил 1198 фунтов.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Ни один из участников не дал точного ответа.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Среднее предсказание по всем ответам оказалось 1197 фунтов.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CF9DA-0961-4B4E-B4FB-2DAC3C57AD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7" r="8953"/>
          <a:stretch/>
        </p:blipFill>
        <p:spPr>
          <a:xfrm>
            <a:off x="4953000" y="1200150"/>
            <a:ext cx="350520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90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52C96D-D565-6E4E-BF35-7CF04C59F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FD77A3E0-0E9B-C743-BF92-DF18E8ABE39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878674"/>
            <a:ext cx="7543800" cy="40061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C11745-E226-8C4C-9988-9AB592159A6E}"/>
              </a:ext>
            </a:extLst>
          </p:cNvPr>
          <p:cNvSpPr txBox="1"/>
          <p:nvPr/>
        </p:nvSpPr>
        <p:spPr>
          <a:xfrm>
            <a:off x="2971800" y="1581150"/>
            <a:ext cx="876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200" dirty="0"/>
              <a:t>Выбор с </a:t>
            </a:r>
          </a:p>
          <a:p>
            <a:pPr algn="ctr"/>
            <a:r>
              <a:rPr lang="ru-RU" sz="1200" dirty="0"/>
              <a:t>возвратом</a:t>
            </a:r>
            <a:endParaRPr lang="en-US" sz="1200" dirty="0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63FA5F6B-A2B9-B442-A00C-9A2B747EEEE5}"/>
              </a:ext>
            </a:extLst>
          </p:cNvPr>
          <p:cNvSpPr/>
          <p:nvPr/>
        </p:nvSpPr>
        <p:spPr>
          <a:xfrm rot="6324136">
            <a:off x="2974724" y="1822241"/>
            <a:ext cx="717211" cy="668142"/>
          </a:xfrm>
          <a:prstGeom prst="arc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3D3566D3-B8E9-E34D-8539-AB7DBBB512C8}"/>
              </a:ext>
            </a:extLst>
          </p:cNvPr>
          <p:cNvSpPr/>
          <p:nvPr/>
        </p:nvSpPr>
        <p:spPr>
          <a:xfrm rot="8480726">
            <a:off x="3101908" y="2336769"/>
            <a:ext cx="717211" cy="668142"/>
          </a:xfrm>
          <a:prstGeom prst="arc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95CE3C8D-CF06-AC49-B891-DB0344A7D35D}"/>
              </a:ext>
            </a:extLst>
          </p:cNvPr>
          <p:cNvSpPr/>
          <p:nvPr/>
        </p:nvSpPr>
        <p:spPr>
          <a:xfrm rot="10029697">
            <a:off x="3101908" y="2855767"/>
            <a:ext cx="717211" cy="668142"/>
          </a:xfrm>
          <a:prstGeom prst="arc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21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52C96D-D565-6E4E-BF35-7CF04C59F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= bootstrap aggregation</a:t>
            </a:r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6BD53D5E-4109-754F-8E58-0AE2D9486AE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7800" y="1276350"/>
            <a:ext cx="6715124" cy="3390899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46C8367-4798-324A-91CF-8E38AD085CE1}"/>
              </a:ext>
            </a:extLst>
          </p:cNvPr>
          <p:cNvSpPr/>
          <p:nvPr/>
        </p:nvSpPr>
        <p:spPr>
          <a:xfrm>
            <a:off x="914400" y="1123950"/>
            <a:ext cx="5943600" cy="3429000"/>
          </a:xfrm>
          <a:prstGeom prst="roundRect">
            <a:avLst>
              <a:gd name="adj" fmla="val 9329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EAAB63-2C17-2B4A-88DC-C17A897A76E6}"/>
              </a:ext>
            </a:extLst>
          </p:cNvPr>
          <p:cNvSpPr txBox="1"/>
          <p:nvPr/>
        </p:nvSpPr>
        <p:spPr>
          <a:xfrm>
            <a:off x="981076" y="1150641"/>
            <a:ext cx="527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train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C707DB-A6A1-7642-99D5-3CEF6D65E61F}"/>
              </a:ext>
            </a:extLst>
          </p:cNvPr>
          <p:cNvSpPr/>
          <p:nvPr/>
        </p:nvSpPr>
        <p:spPr>
          <a:xfrm>
            <a:off x="6948712" y="742950"/>
            <a:ext cx="1433288" cy="4069825"/>
          </a:xfrm>
          <a:prstGeom prst="roundRect">
            <a:avLst>
              <a:gd name="adj" fmla="val 9329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68D890-897A-9045-B0B5-FD9E3A083015}"/>
              </a:ext>
            </a:extLst>
          </p:cNvPr>
          <p:cNvSpPr txBox="1"/>
          <p:nvPr/>
        </p:nvSpPr>
        <p:spPr>
          <a:xfrm>
            <a:off x="7612622" y="742950"/>
            <a:ext cx="769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1530672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-US" dirty="0"/>
              <a:t>Random forest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9499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435291-7447-1446-AFCE-E3A01801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50D718-C39B-0449-8EEC-5DF9B526F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59" y="895350"/>
            <a:ext cx="7127082" cy="407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96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435291-7447-1446-AFCE-E3A01801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4CF027-F304-B64A-AAFC-4FED62037EBE}"/>
              </a:ext>
            </a:extLst>
          </p:cNvPr>
          <p:cNvSpPr txBox="1"/>
          <p:nvPr/>
        </p:nvSpPr>
        <p:spPr>
          <a:xfrm>
            <a:off x="500550" y="964959"/>
            <a:ext cx="452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Bagging </a:t>
            </a:r>
            <a:r>
              <a:rPr lang="ru-RU" dirty="0"/>
              <a:t>использует </a:t>
            </a:r>
            <a:r>
              <a:rPr lang="ru-RU" b="1" dirty="0">
                <a:solidFill>
                  <a:srgbClr val="C00000"/>
                </a:solidFill>
              </a:rPr>
              <a:t>случайные </a:t>
            </a:r>
            <a:r>
              <a:rPr lang="ru-RU" b="1" dirty="0" err="1">
                <a:solidFill>
                  <a:srgbClr val="C00000"/>
                </a:solidFill>
              </a:rPr>
              <a:t>подвыборки</a:t>
            </a:r>
            <a:endParaRPr lang="ru-RU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848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435291-7447-1446-AFCE-E3A01801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4CF027-F304-B64A-AAFC-4FED62037EBE}"/>
              </a:ext>
            </a:extLst>
          </p:cNvPr>
          <p:cNvSpPr txBox="1"/>
          <p:nvPr/>
        </p:nvSpPr>
        <p:spPr>
          <a:xfrm>
            <a:off x="500550" y="964959"/>
            <a:ext cx="452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Bagging </a:t>
            </a:r>
            <a:r>
              <a:rPr lang="ru-RU" dirty="0"/>
              <a:t>использует </a:t>
            </a:r>
            <a:r>
              <a:rPr lang="ru-RU" b="1" dirty="0">
                <a:solidFill>
                  <a:srgbClr val="C00000"/>
                </a:solidFill>
              </a:rPr>
              <a:t>случайные </a:t>
            </a:r>
            <a:r>
              <a:rPr lang="ru-RU" b="1" dirty="0" err="1">
                <a:solidFill>
                  <a:srgbClr val="C00000"/>
                </a:solidFill>
              </a:rPr>
              <a:t>подвыборки</a:t>
            </a:r>
            <a:endParaRPr lang="ru-RU" b="1" dirty="0">
              <a:solidFill>
                <a:srgbClr val="C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5F8983-AC85-6341-982B-4A3486B37E40}"/>
              </a:ext>
            </a:extLst>
          </p:cNvPr>
          <p:cNvSpPr/>
          <p:nvPr/>
        </p:nvSpPr>
        <p:spPr>
          <a:xfrm>
            <a:off x="609600" y="2190750"/>
            <a:ext cx="2209800" cy="28193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84C418-4B0F-CA46-BF9F-187555C4AF70}"/>
              </a:ext>
            </a:extLst>
          </p:cNvPr>
          <p:cNvSpPr txBox="1"/>
          <p:nvPr/>
        </p:nvSpPr>
        <p:spPr>
          <a:xfrm>
            <a:off x="1341641" y="1885631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Dataset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518D0F-4A77-B945-9362-A3F03F077D0A}"/>
              </a:ext>
            </a:extLst>
          </p:cNvPr>
          <p:cNvGrpSpPr/>
          <p:nvPr/>
        </p:nvGrpSpPr>
        <p:grpSpPr>
          <a:xfrm>
            <a:off x="4235591" y="2522524"/>
            <a:ext cx="1050518" cy="381001"/>
            <a:chOff x="4664482" y="2190749"/>
            <a:chExt cx="1050518" cy="381001"/>
          </a:xfrm>
        </p:grpSpPr>
        <p:pic>
          <p:nvPicPr>
            <p:cNvPr id="8" name="object 14">
              <a:extLst>
                <a:ext uri="{FF2B5EF4-FFF2-40B4-BE49-F238E27FC236}">
                  <a16:creationId xmlns:a16="http://schemas.microsoft.com/office/drawing/2014/main" id="{9AD6D614-F901-9D41-A3C6-4C15773BCA8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2190750"/>
              <a:ext cx="304800" cy="381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9A5337-7050-EA4A-94B1-BDF9E78D309B}"/>
                </a:ext>
              </a:extLst>
            </p:cNvPr>
            <p:cNvSpPr/>
            <p:nvPr/>
          </p:nvSpPr>
          <p:spPr>
            <a:xfrm>
              <a:off x="4664482" y="2190749"/>
              <a:ext cx="745718" cy="381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Tree 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BB4B5D-1D10-854D-B4B1-2DE4BBECCA81}"/>
              </a:ext>
            </a:extLst>
          </p:cNvPr>
          <p:cNvGrpSpPr/>
          <p:nvPr/>
        </p:nvGrpSpPr>
        <p:grpSpPr>
          <a:xfrm>
            <a:off x="4235591" y="3219448"/>
            <a:ext cx="1050518" cy="381001"/>
            <a:chOff x="4664482" y="2190749"/>
            <a:chExt cx="1050518" cy="381001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6C911185-2ACB-8A4C-83B6-D82DFEA1943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2190750"/>
              <a:ext cx="304800" cy="381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A9F3D46-BC89-A941-998D-8FAF930D9652}"/>
                </a:ext>
              </a:extLst>
            </p:cNvPr>
            <p:cNvSpPr/>
            <p:nvPr/>
          </p:nvSpPr>
          <p:spPr>
            <a:xfrm>
              <a:off x="4664482" y="2190749"/>
              <a:ext cx="745718" cy="381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Tree 2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87625A-CEAF-6A41-8ECC-764C3FB61040}"/>
              </a:ext>
            </a:extLst>
          </p:cNvPr>
          <p:cNvGrpSpPr/>
          <p:nvPr/>
        </p:nvGrpSpPr>
        <p:grpSpPr>
          <a:xfrm>
            <a:off x="4235591" y="3916372"/>
            <a:ext cx="1050518" cy="381001"/>
            <a:chOff x="4664482" y="2190749"/>
            <a:chExt cx="1050518" cy="381001"/>
          </a:xfrm>
        </p:grpSpPr>
        <p:pic>
          <p:nvPicPr>
            <p:cNvPr id="18" name="object 14">
              <a:extLst>
                <a:ext uri="{FF2B5EF4-FFF2-40B4-BE49-F238E27FC236}">
                  <a16:creationId xmlns:a16="http://schemas.microsoft.com/office/drawing/2014/main" id="{4207C882-D9E8-DA4A-9679-CE2ABB42C01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2190750"/>
              <a:ext cx="304800" cy="381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F678207-2559-2D45-BA38-CFC29E0E99E3}"/>
                </a:ext>
              </a:extLst>
            </p:cNvPr>
            <p:cNvSpPr/>
            <p:nvPr/>
          </p:nvSpPr>
          <p:spPr>
            <a:xfrm>
              <a:off x="4664482" y="2190749"/>
              <a:ext cx="745718" cy="381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Tree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397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8899" y="1009637"/>
            <a:ext cx="342772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/>
              <a:t>Проверить, </a:t>
            </a:r>
            <a:r>
              <a:rPr sz="2100" spc="-25" dirty="0"/>
              <a:t>идет</a:t>
            </a:r>
            <a:r>
              <a:rPr sz="2100" spc="-10" dirty="0"/>
              <a:t> </a:t>
            </a:r>
            <a:r>
              <a:rPr sz="2100" spc="5" dirty="0"/>
              <a:t>ли</a:t>
            </a:r>
            <a:r>
              <a:rPr sz="2100" spc="-5" dirty="0"/>
              <a:t> </a:t>
            </a:r>
            <a:r>
              <a:rPr sz="2100" spc="-20" dirty="0"/>
              <a:t>запись</a:t>
            </a:r>
            <a:endParaRPr sz="2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0825" y="1032407"/>
            <a:ext cx="642317" cy="3211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2375" y="3520050"/>
            <a:ext cx="525599" cy="525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9750" y="1810429"/>
            <a:ext cx="5484850" cy="2197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b="1" spc="10" dirty="0">
                <a:latin typeface="Roboto"/>
                <a:cs typeface="Roboto"/>
              </a:rPr>
              <a:t>Меня</a:t>
            </a:r>
            <a:r>
              <a:rPr sz="4000" b="1" spc="-40" dirty="0">
                <a:latin typeface="Roboto"/>
                <a:cs typeface="Roboto"/>
              </a:rPr>
              <a:t> </a:t>
            </a:r>
            <a:r>
              <a:rPr sz="4000" b="1" spc="-20" dirty="0">
                <a:latin typeface="Roboto"/>
                <a:cs typeface="Roboto"/>
              </a:rPr>
              <a:t>хорошо</a:t>
            </a:r>
            <a:r>
              <a:rPr sz="4000" b="1" spc="-30" dirty="0">
                <a:latin typeface="Roboto"/>
                <a:cs typeface="Roboto"/>
              </a:rPr>
              <a:t> </a:t>
            </a:r>
            <a:r>
              <a:rPr sz="4000" b="1" spc="-35" dirty="0">
                <a:latin typeface="Roboto"/>
                <a:cs typeface="Roboto"/>
              </a:rPr>
              <a:t>видно </a:t>
            </a:r>
            <a:r>
              <a:rPr sz="4000" b="1" spc="-980" dirty="0">
                <a:latin typeface="Roboto"/>
                <a:cs typeface="Roboto"/>
              </a:rPr>
              <a:t> </a:t>
            </a:r>
            <a:r>
              <a:rPr sz="4000" b="1" spc="-10" dirty="0">
                <a:latin typeface="Roboto"/>
                <a:cs typeface="Roboto"/>
              </a:rPr>
              <a:t>&amp;&amp; </a:t>
            </a:r>
            <a:r>
              <a:rPr sz="4000" b="1" dirty="0">
                <a:latin typeface="Roboto"/>
                <a:cs typeface="Roboto"/>
              </a:rPr>
              <a:t>слышно?</a:t>
            </a:r>
            <a:endParaRPr sz="4000" dirty="0">
              <a:latin typeface="Roboto"/>
              <a:cs typeface="Roboto"/>
            </a:endParaRPr>
          </a:p>
          <a:p>
            <a:pPr marL="760095" marR="1526540">
              <a:lnSpc>
                <a:spcPct val="100000"/>
              </a:lnSpc>
              <a:spcBef>
                <a:spcPts val="3900"/>
              </a:spcBef>
            </a:pPr>
            <a:r>
              <a:rPr sz="1500" spc="-10" dirty="0">
                <a:latin typeface="Roboto"/>
                <a:cs typeface="Roboto"/>
              </a:rPr>
              <a:t>Ставим </a:t>
            </a:r>
            <a:r>
              <a:rPr sz="1500" spc="-25" dirty="0">
                <a:latin typeface="Roboto"/>
                <a:cs typeface="Roboto"/>
              </a:rPr>
              <a:t>“+”, </a:t>
            </a:r>
            <a:r>
              <a:rPr sz="1500" spc="10" dirty="0">
                <a:latin typeface="Roboto"/>
                <a:cs typeface="Roboto"/>
              </a:rPr>
              <a:t>если </a:t>
            </a:r>
            <a:r>
              <a:rPr sz="1500" dirty="0">
                <a:latin typeface="Roboto"/>
                <a:cs typeface="Roboto"/>
              </a:rPr>
              <a:t>все </a:t>
            </a:r>
            <a:r>
              <a:rPr sz="1500" spc="-10" dirty="0">
                <a:latin typeface="Roboto"/>
                <a:cs typeface="Roboto"/>
              </a:rPr>
              <a:t>хорошо </a:t>
            </a:r>
            <a:r>
              <a:rPr sz="1500" spc="-360" dirty="0">
                <a:latin typeface="Roboto"/>
                <a:cs typeface="Roboto"/>
              </a:rPr>
              <a:t> </a:t>
            </a:r>
            <a:r>
              <a:rPr sz="1500" spc="-105" dirty="0">
                <a:latin typeface="Roboto"/>
                <a:cs typeface="Roboto"/>
              </a:rPr>
              <a:t>“-”</a:t>
            </a:r>
            <a:r>
              <a:rPr sz="1500" spc="-50" dirty="0">
                <a:latin typeface="Roboto"/>
                <a:cs typeface="Roboto"/>
              </a:rPr>
              <a:t>,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5" dirty="0">
                <a:latin typeface="Roboto"/>
                <a:cs typeface="Roboto"/>
              </a:rPr>
              <a:t>есл</a:t>
            </a:r>
            <a:r>
              <a:rPr sz="1500" spc="15" dirty="0">
                <a:latin typeface="Roboto"/>
                <a:cs typeface="Roboto"/>
              </a:rPr>
              <a:t>и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-15" dirty="0">
                <a:latin typeface="Roboto"/>
                <a:cs typeface="Roboto"/>
              </a:rPr>
              <a:t>ест</a:t>
            </a:r>
            <a:r>
              <a:rPr sz="1500" spc="-10" dirty="0">
                <a:latin typeface="Roboto"/>
                <a:cs typeface="Roboto"/>
              </a:rPr>
              <a:t>ь</a:t>
            </a:r>
            <a:r>
              <a:rPr sz="1500" spc="-5" dirty="0">
                <a:latin typeface="Roboto"/>
                <a:cs typeface="Roboto"/>
              </a:rPr>
              <a:t> проблемы</a:t>
            </a:r>
            <a:endParaRPr sz="15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435291-7447-1446-AFCE-E3A01801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4CF027-F304-B64A-AAFC-4FED62037EBE}"/>
              </a:ext>
            </a:extLst>
          </p:cNvPr>
          <p:cNvSpPr txBox="1"/>
          <p:nvPr/>
        </p:nvSpPr>
        <p:spPr>
          <a:xfrm>
            <a:off x="500550" y="964959"/>
            <a:ext cx="452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Bagging </a:t>
            </a:r>
            <a:r>
              <a:rPr lang="ru-RU" dirty="0"/>
              <a:t>использует </a:t>
            </a:r>
            <a:r>
              <a:rPr lang="ru-RU" b="1" dirty="0">
                <a:solidFill>
                  <a:srgbClr val="C00000"/>
                </a:solidFill>
              </a:rPr>
              <a:t>случайные </a:t>
            </a:r>
            <a:r>
              <a:rPr lang="ru-RU" b="1" dirty="0" err="1">
                <a:solidFill>
                  <a:srgbClr val="C00000"/>
                </a:solidFill>
              </a:rPr>
              <a:t>подвыборки</a:t>
            </a:r>
            <a:endParaRPr lang="ru-RU" b="1" dirty="0">
              <a:solidFill>
                <a:srgbClr val="C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5F8983-AC85-6341-982B-4A3486B37E40}"/>
              </a:ext>
            </a:extLst>
          </p:cNvPr>
          <p:cNvSpPr/>
          <p:nvPr/>
        </p:nvSpPr>
        <p:spPr>
          <a:xfrm>
            <a:off x="609599" y="2088449"/>
            <a:ext cx="2209800" cy="30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84C418-4B0F-CA46-BF9F-187555C4AF70}"/>
              </a:ext>
            </a:extLst>
          </p:cNvPr>
          <p:cNvSpPr txBox="1"/>
          <p:nvPr/>
        </p:nvSpPr>
        <p:spPr>
          <a:xfrm>
            <a:off x="1341641" y="1780672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Dataset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518D0F-4A77-B945-9362-A3F03F077D0A}"/>
              </a:ext>
            </a:extLst>
          </p:cNvPr>
          <p:cNvGrpSpPr/>
          <p:nvPr/>
        </p:nvGrpSpPr>
        <p:grpSpPr>
          <a:xfrm>
            <a:off x="4235591" y="2522524"/>
            <a:ext cx="1050518" cy="381001"/>
            <a:chOff x="4664482" y="2190749"/>
            <a:chExt cx="1050518" cy="381001"/>
          </a:xfrm>
        </p:grpSpPr>
        <p:pic>
          <p:nvPicPr>
            <p:cNvPr id="8" name="object 14">
              <a:extLst>
                <a:ext uri="{FF2B5EF4-FFF2-40B4-BE49-F238E27FC236}">
                  <a16:creationId xmlns:a16="http://schemas.microsoft.com/office/drawing/2014/main" id="{9AD6D614-F901-9D41-A3C6-4C15773BCA8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2190750"/>
              <a:ext cx="304800" cy="381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9A5337-7050-EA4A-94B1-BDF9E78D309B}"/>
                </a:ext>
              </a:extLst>
            </p:cNvPr>
            <p:cNvSpPr/>
            <p:nvPr/>
          </p:nvSpPr>
          <p:spPr>
            <a:xfrm>
              <a:off x="4664482" y="2190749"/>
              <a:ext cx="745718" cy="381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Tree 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BB4B5D-1D10-854D-B4B1-2DE4BBECCA81}"/>
              </a:ext>
            </a:extLst>
          </p:cNvPr>
          <p:cNvGrpSpPr/>
          <p:nvPr/>
        </p:nvGrpSpPr>
        <p:grpSpPr>
          <a:xfrm>
            <a:off x="4235591" y="3219448"/>
            <a:ext cx="1050518" cy="381001"/>
            <a:chOff x="4664482" y="2190749"/>
            <a:chExt cx="1050518" cy="381001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6C911185-2ACB-8A4C-83B6-D82DFEA1943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2190750"/>
              <a:ext cx="304800" cy="381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A9F3D46-BC89-A941-998D-8FAF930D9652}"/>
                </a:ext>
              </a:extLst>
            </p:cNvPr>
            <p:cNvSpPr/>
            <p:nvPr/>
          </p:nvSpPr>
          <p:spPr>
            <a:xfrm>
              <a:off x="4664482" y="2190749"/>
              <a:ext cx="745718" cy="381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Tree 2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87625A-CEAF-6A41-8ECC-764C3FB61040}"/>
              </a:ext>
            </a:extLst>
          </p:cNvPr>
          <p:cNvGrpSpPr/>
          <p:nvPr/>
        </p:nvGrpSpPr>
        <p:grpSpPr>
          <a:xfrm>
            <a:off x="4235591" y="3916372"/>
            <a:ext cx="1050518" cy="381001"/>
            <a:chOff x="4664482" y="2190749"/>
            <a:chExt cx="1050518" cy="381001"/>
          </a:xfrm>
        </p:grpSpPr>
        <p:pic>
          <p:nvPicPr>
            <p:cNvPr id="18" name="object 14">
              <a:extLst>
                <a:ext uri="{FF2B5EF4-FFF2-40B4-BE49-F238E27FC236}">
                  <a16:creationId xmlns:a16="http://schemas.microsoft.com/office/drawing/2014/main" id="{4207C882-D9E8-DA4A-9679-CE2ABB42C01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2190750"/>
              <a:ext cx="304800" cy="381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F678207-2559-2D45-BA38-CFC29E0E99E3}"/>
                </a:ext>
              </a:extLst>
            </p:cNvPr>
            <p:cNvSpPr/>
            <p:nvPr/>
          </p:nvSpPr>
          <p:spPr>
            <a:xfrm>
              <a:off x="4664482" y="2190749"/>
              <a:ext cx="745718" cy="381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Tree 3</a:t>
              </a:r>
            </a:p>
          </p:txBody>
        </p:sp>
      </p:grpSp>
      <p:sp>
        <p:nvSpPr>
          <p:cNvPr id="20" name="object 27">
            <a:extLst>
              <a:ext uri="{FF2B5EF4-FFF2-40B4-BE49-F238E27FC236}">
                <a16:creationId xmlns:a16="http://schemas.microsoft.com/office/drawing/2014/main" id="{7F2412F1-EDBE-4F42-8CD8-30C4AAEB0AF8}"/>
              </a:ext>
            </a:extLst>
          </p:cNvPr>
          <p:cNvSpPr/>
          <p:nvPr/>
        </p:nvSpPr>
        <p:spPr>
          <a:xfrm>
            <a:off x="533399" y="2088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FF000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7">
            <a:extLst>
              <a:ext uri="{FF2B5EF4-FFF2-40B4-BE49-F238E27FC236}">
                <a16:creationId xmlns:a16="http://schemas.microsoft.com/office/drawing/2014/main" id="{833EC84E-DE05-EC45-8D0F-20DB5D97F2EB}"/>
              </a:ext>
            </a:extLst>
          </p:cNvPr>
          <p:cNvSpPr/>
          <p:nvPr/>
        </p:nvSpPr>
        <p:spPr>
          <a:xfrm>
            <a:off x="533399" y="2592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00B05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EBB22BED-E963-0C46-9946-5D20ABAEB20C}"/>
              </a:ext>
            </a:extLst>
          </p:cNvPr>
          <p:cNvSpPr/>
          <p:nvPr/>
        </p:nvSpPr>
        <p:spPr>
          <a:xfrm>
            <a:off x="533399" y="3096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FF000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03F0192A-0631-5C42-B00F-1CE85D950576}"/>
              </a:ext>
            </a:extLst>
          </p:cNvPr>
          <p:cNvSpPr/>
          <p:nvPr/>
        </p:nvSpPr>
        <p:spPr>
          <a:xfrm>
            <a:off x="533399" y="3600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00B05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5683F8AF-A387-7146-8567-1272D0FDA3B0}"/>
              </a:ext>
            </a:extLst>
          </p:cNvPr>
          <p:cNvSpPr/>
          <p:nvPr/>
        </p:nvSpPr>
        <p:spPr>
          <a:xfrm>
            <a:off x="533399" y="4104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0070C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4C83FAEF-20C1-E748-AD5B-986870F36EB8}"/>
              </a:ext>
            </a:extLst>
          </p:cNvPr>
          <p:cNvSpPr/>
          <p:nvPr/>
        </p:nvSpPr>
        <p:spPr>
          <a:xfrm>
            <a:off x="533399" y="4608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0070C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FBC026C-C47D-9E45-8849-6D83285433E9}"/>
              </a:ext>
            </a:extLst>
          </p:cNvPr>
          <p:cNvSpPr/>
          <p:nvPr/>
        </p:nvSpPr>
        <p:spPr>
          <a:xfrm>
            <a:off x="3886200" y="2114550"/>
            <a:ext cx="4572000" cy="2514600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79EF0-BBB0-3A4D-8343-6AECD71A0CF9}"/>
              </a:ext>
            </a:extLst>
          </p:cNvPr>
          <p:cNvSpPr txBox="1"/>
          <p:nvPr/>
        </p:nvSpPr>
        <p:spPr>
          <a:xfrm>
            <a:off x="5791294" y="1783101"/>
            <a:ext cx="7618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Bagging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8E65F2-CD70-B74A-B9E5-F78B74DD784D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895599" y="2713025"/>
            <a:ext cx="1339992" cy="633635"/>
          </a:xfrm>
          <a:prstGeom prst="straightConnector1">
            <a:avLst/>
          </a:prstGeom>
          <a:ln>
            <a:solidFill>
              <a:srgbClr val="FF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2E24085-68A2-914C-8B3B-52758B2CF87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895599" y="2340449"/>
            <a:ext cx="1339992" cy="372576"/>
          </a:xfrm>
          <a:prstGeom prst="straightConnector1">
            <a:avLst/>
          </a:prstGeom>
          <a:ln>
            <a:solidFill>
              <a:srgbClr val="FF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61A9FFF-44E3-8B49-A4F8-6680E6D788FD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895121" y="2858321"/>
            <a:ext cx="1340470" cy="551628"/>
          </a:xfrm>
          <a:prstGeom prst="straightConnector1">
            <a:avLst/>
          </a:prstGeom>
          <a:ln>
            <a:solidFill>
              <a:srgbClr val="00B05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708D7D1-57D4-CE48-8B83-50A7AC0F81B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895121" y="3409949"/>
            <a:ext cx="1340470" cy="440711"/>
          </a:xfrm>
          <a:prstGeom prst="straightConnector1">
            <a:avLst/>
          </a:prstGeom>
          <a:ln>
            <a:solidFill>
              <a:srgbClr val="00B05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E322C92-0C26-824A-870F-4868A670FDB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2895121" y="4106873"/>
            <a:ext cx="1340470" cy="256752"/>
          </a:xfrm>
          <a:prstGeom prst="straightConnector1">
            <a:avLst/>
          </a:prstGeom>
          <a:ln>
            <a:solidFill>
              <a:srgbClr val="0070C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0485EFC-4E09-A743-8802-71788AF067BE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2895121" y="4106873"/>
            <a:ext cx="1340470" cy="767102"/>
          </a:xfrm>
          <a:prstGeom prst="straightConnector1">
            <a:avLst/>
          </a:prstGeom>
          <a:ln>
            <a:solidFill>
              <a:srgbClr val="0070C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525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435291-7447-1446-AFCE-E3A01801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4CF027-F304-B64A-AAFC-4FED62037EBE}"/>
              </a:ext>
            </a:extLst>
          </p:cNvPr>
          <p:cNvSpPr txBox="1"/>
          <p:nvPr/>
        </p:nvSpPr>
        <p:spPr>
          <a:xfrm>
            <a:off x="500550" y="964959"/>
            <a:ext cx="660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Bagging </a:t>
            </a:r>
            <a:r>
              <a:rPr lang="ru-RU" dirty="0"/>
              <a:t>использует </a:t>
            </a:r>
            <a:r>
              <a:rPr lang="ru-RU" b="1" dirty="0">
                <a:solidFill>
                  <a:srgbClr val="C00000"/>
                </a:solidFill>
              </a:rPr>
              <a:t>случайные не пересекающиеся </a:t>
            </a:r>
            <a:r>
              <a:rPr lang="ru-RU" b="1" dirty="0" err="1">
                <a:solidFill>
                  <a:srgbClr val="C00000"/>
                </a:solidFill>
              </a:rPr>
              <a:t>подвыборки</a:t>
            </a:r>
            <a:endParaRPr lang="ru-RU" b="1" dirty="0">
              <a:solidFill>
                <a:srgbClr val="C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5F8983-AC85-6341-982B-4A3486B37E40}"/>
              </a:ext>
            </a:extLst>
          </p:cNvPr>
          <p:cNvSpPr/>
          <p:nvPr/>
        </p:nvSpPr>
        <p:spPr>
          <a:xfrm>
            <a:off x="609599" y="2088449"/>
            <a:ext cx="2209800" cy="30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84C418-4B0F-CA46-BF9F-187555C4AF70}"/>
              </a:ext>
            </a:extLst>
          </p:cNvPr>
          <p:cNvSpPr txBox="1"/>
          <p:nvPr/>
        </p:nvSpPr>
        <p:spPr>
          <a:xfrm>
            <a:off x="1341641" y="1780672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Dataset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518D0F-4A77-B945-9362-A3F03F077D0A}"/>
              </a:ext>
            </a:extLst>
          </p:cNvPr>
          <p:cNvGrpSpPr/>
          <p:nvPr/>
        </p:nvGrpSpPr>
        <p:grpSpPr>
          <a:xfrm>
            <a:off x="4235591" y="2522524"/>
            <a:ext cx="1050518" cy="381001"/>
            <a:chOff x="4664482" y="2190749"/>
            <a:chExt cx="1050518" cy="381001"/>
          </a:xfrm>
        </p:grpSpPr>
        <p:pic>
          <p:nvPicPr>
            <p:cNvPr id="8" name="object 14">
              <a:extLst>
                <a:ext uri="{FF2B5EF4-FFF2-40B4-BE49-F238E27FC236}">
                  <a16:creationId xmlns:a16="http://schemas.microsoft.com/office/drawing/2014/main" id="{9AD6D614-F901-9D41-A3C6-4C15773BCA8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2190750"/>
              <a:ext cx="304800" cy="381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9A5337-7050-EA4A-94B1-BDF9E78D309B}"/>
                </a:ext>
              </a:extLst>
            </p:cNvPr>
            <p:cNvSpPr/>
            <p:nvPr/>
          </p:nvSpPr>
          <p:spPr>
            <a:xfrm>
              <a:off x="4664482" y="2190749"/>
              <a:ext cx="745718" cy="381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Tree 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BB4B5D-1D10-854D-B4B1-2DE4BBECCA81}"/>
              </a:ext>
            </a:extLst>
          </p:cNvPr>
          <p:cNvGrpSpPr/>
          <p:nvPr/>
        </p:nvGrpSpPr>
        <p:grpSpPr>
          <a:xfrm>
            <a:off x="4235591" y="3219448"/>
            <a:ext cx="1050518" cy="381001"/>
            <a:chOff x="4664482" y="2190749"/>
            <a:chExt cx="1050518" cy="381001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6C911185-2ACB-8A4C-83B6-D82DFEA1943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2190750"/>
              <a:ext cx="304800" cy="381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A9F3D46-BC89-A941-998D-8FAF930D9652}"/>
                </a:ext>
              </a:extLst>
            </p:cNvPr>
            <p:cNvSpPr/>
            <p:nvPr/>
          </p:nvSpPr>
          <p:spPr>
            <a:xfrm>
              <a:off x="4664482" y="2190749"/>
              <a:ext cx="745718" cy="381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Tree 2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87625A-CEAF-6A41-8ECC-764C3FB61040}"/>
              </a:ext>
            </a:extLst>
          </p:cNvPr>
          <p:cNvGrpSpPr/>
          <p:nvPr/>
        </p:nvGrpSpPr>
        <p:grpSpPr>
          <a:xfrm>
            <a:off x="4235591" y="3916372"/>
            <a:ext cx="1050518" cy="381001"/>
            <a:chOff x="4664482" y="2190749"/>
            <a:chExt cx="1050518" cy="381001"/>
          </a:xfrm>
        </p:grpSpPr>
        <p:pic>
          <p:nvPicPr>
            <p:cNvPr id="18" name="object 14">
              <a:extLst>
                <a:ext uri="{FF2B5EF4-FFF2-40B4-BE49-F238E27FC236}">
                  <a16:creationId xmlns:a16="http://schemas.microsoft.com/office/drawing/2014/main" id="{4207C882-D9E8-DA4A-9679-CE2ABB42C01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2190750"/>
              <a:ext cx="304800" cy="381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F678207-2559-2D45-BA38-CFC29E0E99E3}"/>
                </a:ext>
              </a:extLst>
            </p:cNvPr>
            <p:cNvSpPr/>
            <p:nvPr/>
          </p:nvSpPr>
          <p:spPr>
            <a:xfrm>
              <a:off x="4664482" y="2190749"/>
              <a:ext cx="745718" cy="381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Tree 3</a:t>
              </a:r>
            </a:p>
          </p:txBody>
        </p:sp>
      </p:grpSp>
      <p:sp>
        <p:nvSpPr>
          <p:cNvPr id="20" name="object 27">
            <a:extLst>
              <a:ext uri="{FF2B5EF4-FFF2-40B4-BE49-F238E27FC236}">
                <a16:creationId xmlns:a16="http://schemas.microsoft.com/office/drawing/2014/main" id="{7F2412F1-EDBE-4F42-8CD8-30C4AAEB0AF8}"/>
              </a:ext>
            </a:extLst>
          </p:cNvPr>
          <p:cNvSpPr/>
          <p:nvPr/>
        </p:nvSpPr>
        <p:spPr>
          <a:xfrm>
            <a:off x="533399" y="2088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FF000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7">
            <a:extLst>
              <a:ext uri="{FF2B5EF4-FFF2-40B4-BE49-F238E27FC236}">
                <a16:creationId xmlns:a16="http://schemas.microsoft.com/office/drawing/2014/main" id="{833EC84E-DE05-EC45-8D0F-20DB5D97F2EB}"/>
              </a:ext>
            </a:extLst>
          </p:cNvPr>
          <p:cNvSpPr/>
          <p:nvPr/>
        </p:nvSpPr>
        <p:spPr>
          <a:xfrm>
            <a:off x="533399" y="2592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00B05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EBB22BED-E963-0C46-9946-5D20ABAEB20C}"/>
              </a:ext>
            </a:extLst>
          </p:cNvPr>
          <p:cNvSpPr/>
          <p:nvPr/>
        </p:nvSpPr>
        <p:spPr>
          <a:xfrm>
            <a:off x="533399" y="3096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FF000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03F0192A-0631-5C42-B00F-1CE85D950576}"/>
              </a:ext>
            </a:extLst>
          </p:cNvPr>
          <p:cNvSpPr/>
          <p:nvPr/>
        </p:nvSpPr>
        <p:spPr>
          <a:xfrm>
            <a:off x="533399" y="3600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00B05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5683F8AF-A387-7146-8567-1272D0FDA3B0}"/>
              </a:ext>
            </a:extLst>
          </p:cNvPr>
          <p:cNvSpPr/>
          <p:nvPr/>
        </p:nvSpPr>
        <p:spPr>
          <a:xfrm>
            <a:off x="533399" y="4104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0070C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4C83FAEF-20C1-E748-AD5B-986870F36EB8}"/>
              </a:ext>
            </a:extLst>
          </p:cNvPr>
          <p:cNvSpPr/>
          <p:nvPr/>
        </p:nvSpPr>
        <p:spPr>
          <a:xfrm>
            <a:off x="533399" y="4608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0070C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FBC026C-C47D-9E45-8849-6D83285433E9}"/>
              </a:ext>
            </a:extLst>
          </p:cNvPr>
          <p:cNvSpPr/>
          <p:nvPr/>
        </p:nvSpPr>
        <p:spPr>
          <a:xfrm>
            <a:off x="3886200" y="2114550"/>
            <a:ext cx="4572000" cy="2514600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79EF0-BBB0-3A4D-8343-6AECD71A0CF9}"/>
              </a:ext>
            </a:extLst>
          </p:cNvPr>
          <p:cNvSpPr txBox="1"/>
          <p:nvPr/>
        </p:nvSpPr>
        <p:spPr>
          <a:xfrm>
            <a:off x="5791294" y="1783101"/>
            <a:ext cx="7618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Bagging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8E65F2-CD70-B74A-B9E5-F78B74DD784D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895599" y="2713025"/>
            <a:ext cx="1339992" cy="633635"/>
          </a:xfrm>
          <a:prstGeom prst="straightConnector1">
            <a:avLst/>
          </a:prstGeom>
          <a:ln>
            <a:solidFill>
              <a:srgbClr val="FF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2E24085-68A2-914C-8B3B-52758B2CF87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895599" y="2340449"/>
            <a:ext cx="1339992" cy="372576"/>
          </a:xfrm>
          <a:prstGeom prst="straightConnector1">
            <a:avLst/>
          </a:prstGeom>
          <a:ln>
            <a:solidFill>
              <a:srgbClr val="FF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61A9FFF-44E3-8B49-A4F8-6680E6D788FD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895121" y="2858321"/>
            <a:ext cx="1340470" cy="551628"/>
          </a:xfrm>
          <a:prstGeom prst="straightConnector1">
            <a:avLst/>
          </a:prstGeom>
          <a:ln>
            <a:solidFill>
              <a:srgbClr val="00B05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708D7D1-57D4-CE48-8B83-50A7AC0F81B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895121" y="3409949"/>
            <a:ext cx="1340470" cy="440711"/>
          </a:xfrm>
          <a:prstGeom prst="straightConnector1">
            <a:avLst/>
          </a:prstGeom>
          <a:ln>
            <a:solidFill>
              <a:srgbClr val="00B05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E322C92-0C26-824A-870F-4868A670FDB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2895121" y="4106873"/>
            <a:ext cx="1340470" cy="256752"/>
          </a:xfrm>
          <a:prstGeom prst="straightConnector1">
            <a:avLst/>
          </a:prstGeom>
          <a:ln>
            <a:solidFill>
              <a:srgbClr val="0070C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0485EFC-4E09-A743-8802-71788AF067BE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2895121" y="4106873"/>
            <a:ext cx="1340470" cy="767102"/>
          </a:xfrm>
          <a:prstGeom prst="straightConnector1">
            <a:avLst/>
          </a:prstGeom>
          <a:ln>
            <a:solidFill>
              <a:srgbClr val="0070C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5C97588-8EEF-A643-8C76-0F341FC519E2}"/>
              </a:ext>
            </a:extLst>
          </p:cNvPr>
          <p:cNvSpPr/>
          <p:nvPr/>
        </p:nvSpPr>
        <p:spPr>
          <a:xfrm>
            <a:off x="5562600" y="2522524"/>
            <a:ext cx="457200" cy="381001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D1DEBD19-72DD-8248-84A1-0ED51B049C91}"/>
              </a:ext>
            </a:extLst>
          </p:cNvPr>
          <p:cNvSpPr/>
          <p:nvPr/>
        </p:nvSpPr>
        <p:spPr>
          <a:xfrm>
            <a:off x="5569001" y="3219447"/>
            <a:ext cx="457200" cy="381001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0FC61C29-1E60-2943-848D-CDF4FC717DDA}"/>
              </a:ext>
            </a:extLst>
          </p:cNvPr>
          <p:cNvSpPr/>
          <p:nvPr/>
        </p:nvSpPr>
        <p:spPr>
          <a:xfrm>
            <a:off x="5562600" y="3916370"/>
            <a:ext cx="457200" cy="381001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1F08EE1-21EE-EE4F-A421-E78924F8F27E}"/>
              </a:ext>
            </a:extLst>
          </p:cNvPr>
          <p:cNvSpPr/>
          <p:nvPr/>
        </p:nvSpPr>
        <p:spPr>
          <a:xfrm>
            <a:off x="6477000" y="3207613"/>
            <a:ext cx="1143000" cy="423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Voting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62179679-24E8-D24D-B1FC-0E219032EB88}"/>
              </a:ext>
            </a:extLst>
          </p:cNvPr>
          <p:cNvSpPr/>
          <p:nvPr/>
        </p:nvSpPr>
        <p:spPr>
          <a:xfrm>
            <a:off x="7810410" y="3228616"/>
            <a:ext cx="457200" cy="381001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C7A4D44-5C4A-9840-9DC5-BC05B09F025B}"/>
              </a:ext>
            </a:extLst>
          </p:cNvPr>
          <p:cNvCxnSpPr>
            <a:stCxn id="8" idx="3"/>
            <a:endCxn id="42" idx="1"/>
          </p:cNvCxnSpPr>
          <p:nvPr/>
        </p:nvCxnSpPr>
        <p:spPr>
          <a:xfrm>
            <a:off x="5286109" y="2713025"/>
            <a:ext cx="2764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C7BB7A-11F7-5442-B4EB-0B255F2E6C77}"/>
              </a:ext>
            </a:extLst>
          </p:cNvPr>
          <p:cNvCxnSpPr>
            <a:stCxn id="15" idx="3"/>
            <a:endCxn id="43" idx="1"/>
          </p:cNvCxnSpPr>
          <p:nvPr/>
        </p:nvCxnSpPr>
        <p:spPr>
          <a:xfrm flipV="1">
            <a:off x="5286109" y="3409948"/>
            <a:ext cx="28289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3071A2F-A385-FF42-BC70-A8F05AEA1968}"/>
              </a:ext>
            </a:extLst>
          </p:cNvPr>
          <p:cNvCxnSpPr>
            <a:stCxn id="18" idx="3"/>
            <a:endCxn id="44" idx="1"/>
          </p:cNvCxnSpPr>
          <p:nvPr/>
        </p:nvCxnSpPr>
        <p:spPr>
          <a:xfrm flipV="1">
            <a:off x="5286109" y="4106871"/>
            <a:ext cx="27649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693D826-056C-D941-83FA-6F9AD0B341C9}"/>
              </a:ext>
            </a:extLst>
          </p:cNvPr>
          <p:cNvCxnSpPr>
            <a:stCxn id="42" idx="3"/>
            <a:endCxn id="45" idx="1"/>
          </p:cNvCxnSpPr>
          <p:nvPr/>
        </p:nvCxnSpPr>
        <p:spPr>
          <a:xfrm>
            <a:off x="6019800" y="2713025"/>
            <a:ext cx="457200" cy="706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4709DD6-EBF8-A44D-A06C-580AA4E655B6}"/>
              </a:ext>
            </a:extLst>
          </p:cNvPr>
          <p:cNvCxnSpPr>
            <a:stCxn id="43" idx="3"/>
            <a:endCxn id="45" idx="1"/>
          </p:cNvCxnSpPr>
          <p:nvPr/>
        </p:nvCxnSpPr>
        <p:spPr>
          <a:xfrm>
            <a:off x="6026201" y="3409948"/>
            <a:ext cx="450799" cy="9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658B665-B7D5-D044-B4F0-D055FCE06720}"/>
              </a:ext>
            </a:extLst>
          </p:cNvPr>
          <p:cNvCxnSpPr>
            <a:stCxn id="44" idx="3"/>
            <a:endCxn id="45" idx="1"/>
          </p:cNvCxnSpPr>
          <p:nvPr/>
        </p:nvCxnSpPr>
        <p:spPr>
          <a:xfrm flipV="1">
            <a:off x="6019800" y="3419117"/>
            <a:ext cx="457200" cy="687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CD566EF-6B3B-B84B-A472-DB2314D21EE6}"/>
              </a:ext>
            </a:extLst>
          </p:cNvPr>
          <p:cNvCxnSpPr>
            <a:stCxn id="45" idx="3"/>
            <a:endCxn id="46" idx="1"/>
          </p:cNvCxnSpPr>
          <p:nvPr/>
        </p:nvCxnSpPr>
        <p:spPr>
          <a:xfrm>
            <a:off x="7620000" y="3419117"/>
            <a:ext cx="1904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767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435291-7447-1446-AFCE-E3A01801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4CF027-F304-B64A-AAFC-4FED62037EBE}"/>
              </a:ext>
            </a:extLst>
          </p:cNvPr>
          <p:cNvSpPr txBox="1"/>
          <p:nvPr/>
        </p:nvSpPr>
        <p:spPr>
          <a:xfrm>
            <a:off x="500550" y="964959"/>
            <a:ext cx="6600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Bagging </a:t>
            </a:r>
            <a:r>
              <a:rPr lang="ru-RU" dirty="0"/>
              <a:t>использует </a:t>
            </a:r>
            <a:r>
              <a:rPr lang="ru-RU" b="1" dirty="0">
                <a:solidFill>
                  <a:srgbClr val="C00000"/>
                </a:solidFill>
              </a:rPr>
              <a:t>случайные не пересекающиеся </a:t>
            </a:r>
            <a:r>
              <a:rPr lang="ru-RU" b="1" dirty="0" err="1">
                <a:solidFill>
                  <a:srgbClr val="C00000"/>
                </a:solidFill>
              </a:rPr>
              <a:t>подвыборки</a:t>
            </a:r>
            <a:endParaRPr lang="en-US" b="1" dirty="0">
              <a:solidFill>
                <a:srgbClr val="C00000"/>
              </a:solidFill>
            </a:endParaRPr>
          </a:p>
          <a:p>
            <a:r>
              <a:rPr lang="ru-RU" dirty="0"/>
              <a:t>Как еще добавить случайности в </a:t>
            </a:r>
            <a:r>
              <a:rPr lang="en-US" dirty="0"/>
              <a:t>Bagging?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5F8983-AC85-6341-982B-4A3486B37E40}"/>
              </a:ext>
            </a:extLst>
          </p:cNvPr>
          <p:cNvSpPr/>
          <p:nvPr/>
        </p:nvSpPr>
        <p:spPr>
          <a:xfrm>
            <a:off x="609599" y="2088449"/>
            <a:ext cx="2209800" cy="30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84C418-4B0F-CA46-BF9F-187555C4AF70}"/>
              </a:ext>
            </a:extLst>
          </p:cNvPr>
          <p:cNvSpPr txBox="1"/>
          <p:nvPr/>
        </p:nvSpPr>
        <p:spPr>
          <a:xfrm>
            <a:off x="1341641" y="1780672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Dataset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518D0F-4A77-B945-9362-A3F03F077D0A}"/>
              </a:ext>
            </a:extLst>
          </p:cNvPr>
          <p:cNvGrpSpPr/>
          <p:nvPr/>
        </p:nvGrpSpPr>
        <p:grpSpPr>
          <a:xfrm>
            <a:off x="4235591" y="2522524"/>
            <a:ext cx="1050518" cy="381001"/>
            <a:chOff x="4664482" y="2190749"/>
            <a:chExt cx="1050518" cy="381001"/>
          </a:xfrm>
        </p:grpSpPr>
        <p:pic>
          <p:nvPicPr>
            <p:cNvPr id="8" name="object 14">
              <a:extLst>
                <a:ext uri="{FF2B5EF4-FFF2-40B4-BE49-F238E27FC236}">
                  <a16:creationId xmlns:a16="http://schemas.microsoft.com/office/drawing/2014/main" id="{9AD6D614-F901-9D41-A3C6-4C15773BCA8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2190750"/>
              <a:ext cx="304800" cy="381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9A5337-7050-EA4A-94B1-BDF9E78D309B}"/>
                </a:ext>
              </a:extLst>
            </p:cNvPr>
            <p:cNvSpPr/>
            <p:nvPr/>
          </p:nvSpPr>
          <p:spPr>
            <a:xfrm>
              <a:off x="4664482" y="2190749"/>
              <a:ext cx="745718" cy="381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Tree 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BB4B5D-1D10-854D-B4B1-2DE4BBECCA81}"/>
              </a:ext>
            </a:extLst>
          </p:cNvPr>
          <p:cNvGrpSpPr/>
          <p:nvPr/>
        </p:nvGrpSpPr>
        <p:grpSpPr>
          <a:xfrm>
            <a:off x="4235591" y="3219448"/>
            <a:ext cx="1050518" cy="381001"/>
            <a:chOff x="4664482" y="2190749"/>
            <a:chExt cx="1050518" cy="381001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6C911185-2ACB-8A4C-83B6-D82DFEA1943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2190750"/>
              <a:ext cx="304800" cy="381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A9F3D46-BC89-A941-998D-8FAF930D9652}"/>
                </a:ext>
              </a:extLst>
            </p:cNvPr>
            <p:cNvSpPr/>
            <p:nvPr/>
          </p:nvSpPr>
          <p:spPr>
            <a:xfrm>
              <a:off x="4664482" y="2190749"/>
              <a:ext cx="745718" cy="381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Tree 2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87625A-CEAF-6A41-8ECC-764C3FB61040}"/>
              </a:ext>
            </a:extLst>
          </p:cNvPr>
          <p:cNvGrpSpPr/>
          <p:nvPr/>
        </p:nvGrpSpPr>
        <p:grpSpPr>
          <a:xfrm>
            <a:off x="4235591" y="3916372"/>
            <a:ext cx="1050518" cy="381001"/>
            <a:chOff x="4664482" y="2190749"/>
            <a:chExt cx="1050518" cy="381001"/>
          </a:xfrm>
        </p:grpSpPr>
        <p:pic>
          <p:nvPicPr>
            <p:cNvPr id="18" name="object 14">
              <a:extLst>
                <a:ext uri="{FF2B5EF4-FFF2-40B4-BE49-F238E27FC236}">
                  <a16:creationId xmlns:a16="http://schemas.microsoft.com/office/drawing/2014/main" id="{4207C882-D9E8-DA4A-9679-CE2ABB42C01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2190750"/>
              <a:ext cx="304800" cy="381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F678207-2559-2D45-BA38-CFC29E0E99E3}"/>
                </a:ext>
              </a:extLst>
            </p:cNvPr>
            <p:cNvSpPr/>
            <p:nvPr/>
          </p:nvSpPr>
          <p:spPr>
            <a:xfrm>
              <a:off x="4664482" y="2190749"/>
              <a:ext cx="745718" cy="381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Tree 3</a:t>
              </a:r>
            </a:p>
          </p:txBody>
        </p:sp>
      </p:grpSp>
      <p:sp>
        <p:nvSpPr>
          <p:cNvPr id="20" name="object 27">
            <a:extLst>
              <a:ext uri="{FF2B5EF4-FFF2-40B4-BE49-F238E27FC236}">
                <a16:creationId xmlns:a16="http://schemas.microsoft.com/office/drawing/2014/main" id="{7F2412F1-EDBE-4F42-8CD8-30C4AAEB0AF8}"/>
              </a:ext>
            </a:extLst>
          </p:cNvPr>
          <p:cNvSpPr/>
          <p:nvPr/>
        </p:nvSpPr>
        <p:spPr>
          <a:xfrm>
            <a:off x="533399" y="2088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FF000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7">
            <a:extLst>
              <a:ext uri="{FF2B5EF4-FFF2-40B4-BE49-F238E27FC236}">
                <a16:creationId xmlns:a16="http://schemas.microsoft.com/office/drawing/2014/main" id="{833EC84E-DE05-EC45-8D0F-20DB5D97F2EB}"/>
              </a:ext>
            </a:extLst>
          </p:cNvPr>
          <p:cNvSpPr/>
          <p:nvPr/>
        </p:nvSpPr>
        <p:spPr>
          <a:xfrm>
            <a:off x="533399" y="2592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00B05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EBB22BED-E963-0C46-9946-5D20ABAEB20C}"/>
              </a:ext>
            </a:extLst>
          </p:cNvPr>
          <p:cNvSpPr/>
          <p:nvPr/>
        </p:nvSpPr>
        <p:spPr>
          <a:xfrm>
            <a:off x="533399" y="3096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FF000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03F0192A-0631-5C42-B00F-1CE85D950576}"/>
              </a:ext>
            </a:extLst>
          </p:cNvPr>
          <p:cNvSpPr/>
          <p:nvPr/>
        </p:nvSpPr>
        <p:spPr>
          <a:xfrm>
            <a:off x="533399" y="3600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00B05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5683F8AF-A387-7146-8567-1272D0FDA3B0}"/>
              </a:ext>
            </a:extLst>
          </p:cNvPr>
          <p:cNvSpPr/>
          <p:nvPr/>
        </p:nvSpPr>
        <p:spPr>
          <a:xfrm>
            <a:off x="533399" y="4104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0070C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4C83FAEF-20C1-E748-AD5B-986870F36EB8}"/>
              </a:ext>
            </a:extLst>
          </p:cNvPr>
          <p:cNvSpPr/>
          <p:nvPr/>
        </p:nvSpPr>
        <p:spPr>
          <a:xfrm>
            <a:off x="533399" y="4608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0070C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FBC026C-C47D-9E45-8849-6D83285433E9}"/>
              </a:ext>
            </a:extLst>
          </p:cNvPr>
          <p:cNvSpPr/>
          <p:nvPr/>
        </p:nvSpPr>
        <p:spPr>
          <a:xfrm>
            <a:off x="3886200" y="2114550"/>
            <a:ext cx="4572000" cy="2514600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79EF0-BBB0-3A4D-8343-6AECD71A0CF9}"/>
              </a:ext>
            </a:extLst>
          </p:cNvPr>
          <p:cNvSpPr txBox="1"/>
          <p:nvPr/>
        </p:nvSpPr>
        <p:spPr>
          <a:xfrm>
            <a:off x="5791294" y="1783101"/>
            <a:ext cx="7618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Bagging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8E65F2-CD70-B74A-B9E5-F78B74DD784D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895599" y="2713025"/>
            <a:ext cx="1339992" cy="633635"/>
          </a:xfrm>
          <a:prstGeom prst="straightConnector1">
            <a:avLst/>
          </a:prstGeom>
          <a:ln>
            <a:solidFill>
              <a:srgbClr val="FF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2E24085-68A2-914C-8B3B-52758B2CF87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895599" y="2340449"/>
            <a:ext cx="1339992" cy="372576"/>
          </a:xfrm>
          <a:prstGeom prst="straightConnector1">
            <a:avLst/>
          </a:prstGeom>
          <a:ln>
            <a:solidFill>
              <a:srgbClr val="FF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61A9FFF-44E3-8B49-A4F8-6680E6D788FD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895121" y="2858321"/>
            <a:ext cx="1340470" cy="551628"/>
          </a:xfrm>
          <a:prstGeom prst="straightConnector1">
            <a:avLst/>
          </a:prstGeom>
          <a:ln>
            <a:solidFill>
              <a:srgbClr val="00B05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708D7D1-57D4-CE48-8B83-50A7AC0F81B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895121" y="3409949"/>
            <a:ext cx="1340470" cy="440711"/>
          </a:xfrm>
          <a:prstGeom prst="straightConnector1">
            <a:avLst/>
          </a:prstGeom>
          <a:ln>
            <a:solidFill>
              <a:srgbClr val="00B05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E322C92-0C26-824A-870F-4868A670FDB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2895121" y="4106873"/>
            <a:ext cx="1340470" cy="256752"/>
          </a:xfrm>
          <a:prstGeom prst="straightConnector1">
            <a:avLst/>
          </a:prstGeom>
          <a:ln>
            <a:solidFill>
              <a:srgbClr val="0070C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0485EFC-4E09-A743-8802-71788AF067BE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2895121" y="4106873"/>
            <a:ext cx="1340470" cy="767102"/>
          </a:xfrm>
          <a:prstGeom prst="straightConnector1">
            <a:avLst/>
          </a:prstGeom>
          <a:ln>
            <a:solidFill>
              <a:srgbClr val="0070C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5C97588-8EEF-A643-8C76-0F341FC519E2}"/>
              </a:ext>
            </a:extLst>
          </p:cNvPr>
          <p:cNvSpPr/>
          <p:nvPr/>
        </p:nvSpPr>
        <p:spPr>
          <a:xfrm>
            <a:off x="5562600" y="2522524"/>
            <a:ext cx="457200" cy="381001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D1DEBD19-72DD-8248-84A1-0ED51B049C91}"/>
              </a:ext>
            </a:extLst>
          </p:cNvPr>
          <p:cNvSpPr/>
          <p:nvPr/>
        </p:nvSpPr>
        <p:spPr>
          <a:xfrm>
            <a:off x="5569001" y="3219447"/>
            <a:ext cx="457200" cy="381001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0FC61C29-1E60-2943-848D-CDF4FC717DDA}"/>
              </a:ext>
            </a:extLst>
          </p:cNvPr>
          <p:cNvSpPr/>
          <p:nvPr/>
        </p:nvSpPr>
        <p:spPr>
          <a:xfrm>
            <a:off x="5562600" y="3916370"/>
            <a:ext cx="457200" cy="381001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1F08EE1-21EE-EE4F-A421-E78924F8F27E}"/>
              </a:ext>
            </a:extLst>
          </p:cNvPr>
          <p:cNvSpPr/>
          <p:nvPr/>
        </p:nvSpPr>
        <p:spPr>
          <a:xfrm>
            <a:off x="6477000" y="3207613"/>
            <a:ext cx="1143000" cy="423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Voting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62179679-24E8-D24D-B1FC-0E219032EB88}"/>
              </a:ext>
            </a:extLst>
          </p:cNvPr>
          <p:cNvSpPr/>
          <p:nvPr/>
        </p:nvSpPr>
        <p:spPr>
          <a:xfrm>
            <a:off x="7810410" y="3228616"/>
            <a:ext cx="457200" cy="381001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C7A4D44-5C4A-9840-9DC5-BC05B09F025B}"/>
              </a:ext>
            </a:extLst>
          </p:cNvPr>
          <p:cNvCxnSpPr>
            <a:stCxn id="8" idx="3"/>
            <a:endCxn id="42" idx="1"/>
          </p:cNvCxnSpPr>
          <p:nvPr/>
        </p:nvCxnSpPr>
        <p:spPr>
          <a:xfrm>
            <a:off x="5286109" y="2713025"/>
            <a:ext cx="2764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C7BB7A-11F7-5442-B4EB-0B255F2E6C77}"/>
              </a:ext>
            </a:extLst>
          </p:cNvPr>
          <p:cNvCxnSpPr>
            <a:stCxn id="15" idx="3"/>
            <a:endCxn id="43" idx="1"/>
          </p:cNvCxnSpPr>
          <p:nvPr/>
        </p:nvCxnSpPr>
        <p:spPr>
          <a:xfrm flipV="1">
            <a:off x="5286109" y="3409948"/>
            <a:ext cx="28289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3071A2F-A385-FF42-BC70-A8F05AEA1968}"/>
              </a:ext>
            </a:extLst>
          </p:cNvPr>
          <p:cNvCxnSpPr>
            <a:stCxn id="18" idx="3"/>
            <a:endCxn id="44" idx="1"/>
          </p:cNvCxnSpPr>
          <p:nvPr/>
        </p:nvCxnSpPr>
        <p:spPr>
          <a:xfrm flipV="1">
            <a:off x="5286109" y="4106871"/>
            <a:ext cx="27649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693D826-056C-D941-83FA-6F9AD0B341C9}"/>
              </a:ext>
            </a:extLst>
          </p:cNvPr>
          <p:cNvCxnSpPr>
            <a:stCxn id="42" idx="3"/>
            <a:endCxn id="45" idx="1"/>
          </p:cNvCxnSpPr>
          <p:nvPr/>
        </p:nvCxnSpPr>
        <p:spPr>
          <a:xfrm>
            <a:off x="6019800" y="2713025"/>
            <a:ext cx="457200" cy="706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4709DD6-EBF8-A44D-A06C-580AA4E655B6}"/>
              </a:ext>
            </a:extLst>
          </p:cNvPr>
          <p:cNvCxnSpPr>
            <a:stCxn id="43" idx="3"/>
            <a:endCxn id="45" idx="1"/>
          </p:cNvCxnSpPr>
          <p:nvPr/>
        </p:nvCxnSpPr>
        <p:spPr>
          <a:xfrm>
            <a:off x="6026201" y="3409948"/>
            <a:ext cx="450799" cy="9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658B665-B7D5-D044-B4F0-D055FCE06720}"/>
              </a:ext>
            </a:extLst>
          </p:cNvPr>
          <p:cNvCxnSpPr>
            <a:stCxn id="44" idx="3"/>
            <a:endCxn id="45" idx="1"/>
          </p:cNvCxnSpPr>
          <p:nvPr/>
        </p:nvCxnSpPr>
        <p:spPr>
          <a:xfrm flipV="1">
            <a:off x="6019800" y="3419117"/>
            <a:ext cx="457200" cy="687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CD566EF-6B3B-B84B-A472-DB2314D21EE6}"/>
              </a:ext>
            </a:extLst>
          </p:cNvPr>
          <p:cNvCxnSpPr>
            <a:stCxn id="45" idx="3"/>
            <a:endCxn id="46" idx="1"/>
          </p:cNvCxnSpPr>
          <p:nvPr/>
        </p:nvCxnSpPr>
        <p:spPr>
          <a:xfrm>
            <a:off x="7620000" y="3419117"/>
            <a:ext cx="1904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092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435291-7447-1446-AFCE-E3A01801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4CF027-F304-B64A-AAFC-4FED62037EBE}"/>
              </a:ext>
            </a:extLst>
          </p:cNvPr>
          <p:cNvSpPr txBox="1"/>
          <p:nvPr/>
        </p:nvSpPr>
        <p:spPr>
          <a:xfrm>
            <a:off x="500550" y="964959"/>
            <a:ext cx="66005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Bagging </a:t>
            </a:r>
            <a:r>
              <a:rPr lang="ru-RU" dirty="0"/>
              <a:t>использует </a:t>
            </a:r>
            <a:r>
              <a:rPr lang="ru-RU" b="1" dirty="0">
                <a:solidFill>
                  <a:srgbClr val="C00000"/>
                </a:solidFill>
              </a:rPr>
              <a:t>случайные не пересекающиеся </a:t>
            </a:r>
            <a:r>
              <a:rPr lang="ru-RU" b="1" dirty="0" err="1">
                <a:solidFill>
                  <a:srgbClr val="C00000"/>
                </a:solidFill>
              </a:rPr>
              <a:t>подвыборки</a:t>
            </a:r>
            <a:endParaRPr lang="en-US" b="1" dirty="0">
              <a:solidFill>
                <a:srgbClr val="C00000"/>
              </a:solidFill>
            </a:endParaRPr>
          </a:p>
          <a:p>
            <a:r>
              <a:rPr lang="ru-RU" dirty="0"/>
              <a:t>Как еще добавить случайности в </a:t>
            </a:r>
            <a:r>
              <a:rPr lang="en-US" dirty="0"/>
              <a:t>Bagging?</a:t>
            </a:r>
          </a:p>
          <a:p>
            <a:r>
              <a:rPr lang="ru-RU" dirty="0"/>
              <a:t>Выбирать </a:t>
            </a:r>
            <a:r>
              <a:rPr lang="ru-RU" b="1" dirty="0">
                <a:solidFill>
                  <a:srgbClr val="C00000"/>
                </a:solidFill>
              </a:rPr>
              <a:t>случайные признаки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5F8983-AC85-6341-982B-4A3486B37E40}"/>
              </a:ext>
            </a:extLst>
          </p:cNvPr>
          <p:cNvSpPr/>
          <p:nvPr/>
        </p:nvSpPr>
        <p:spPr>
          <a:xfrm>
            <a:off x="609599" y="2088449"/>
            <a:ext cx="2209800" cy="30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84C418-4B0F-CA46-BF9F-187555C4AF70}"/>
              </a:ext>
            </a:extLst>
          </p:cNvPr>
          <p:cNvSpPr txBox="1"/>
          <p:nvPr/>
        </p:nvSpPr>
        <p:spPr>
          <a:xfrm>
            <a:off x="1341641" y="1780672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Dataset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518D0F-4A77-B945-9362-A3F03F077D0A}"/>
              </a:ext>
            </a:extLst>
          </p:cNvPr>
          <p:cNvGrpSpPr/>
          <p:nvPr/>
        </p:nvGrpSpPr>
        <p:grpSpPr>
          <a:xfrm>
            <a:off x="4235591" y="2522524"/>
            <a:ext cx="1050518" cy="381001"/>
            <a:chOff x="4664482" y="2190749"/>
            <a:chExt cx="1050518" cy="381001"/>
          </a:xfrm>
        </p:grpSpPr>
        <p:pic>
          <p:nvPicPr>
            <p:cNvPr id="8" name="object 14">
              <a:extLst>
                <a:ext uri="{FF2B5EF4-FFF2-40B4-BE49-F238E27FC236}">
                  <a16:creationId xmlns:a16="http://schemas.microsoft.com/office/drawing/2014/main" id="{9AD6D614-F901-9D41-A3C6-4C15773BCA8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2190750"/>
              <a:ext cx="304800" cy="381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9A5337-7050-EA4A-94B1-BDF9E78D309B}"/>
                </a:ext>
              </a:extLst>
            </p:cNvPr>
            <p:cNvSpPr/>
            <p:nvPr/>
          </p:nvSpPr>
          <p:spPr>
            <a:xfrm>
              <a:off x="4664482" y="2190749"/>
              <a:ext cx="745718" cy="381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Tree 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BB4B5D-1D10-854D-B4B1-2DE4BBECCA81}"/>
              </a:ext>
            </a:extLst>
          </p:cNvPr>
          <p:cNvGrpSpPr/>
          <p:nvPr/>
        </p:nvGrpSpPr>
        <p:grpSpPr>
          <a:xfrm>
            <a:off x="4235591" y="3219448"/>
            <a:ext cx="1050518" cy="381001"/>
            <a:chOff x="4664482" y="2190749"/>
            <a:chExt cx="1050518" cy="381001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6C911185-2ACB-8A4C-83B6-D82DFEA1943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2190750"/>
              <a:ext cx="304800" cy="381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A9F3D46-BC89-A941-998D-8FAF930D9652}"/>
                </a:ext>
              </a:extLst>
            </p:cNvPr>
            <p:cNvSpPr/>
            <p:nvPr/>
          </p:nvSpPr>
          <p:spPr>
            <a:xfrm>
              <a:off x="4664482" y="2190749"/>
              <a:ext cx="745718" cy="381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Tree 2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87625A-CEAF-6A41-8ECC-764C3FB61040}"/>
              </a:ext>
            </a:extLst>
          </p:cNvPr>
          <p:cNvGrpSpPr/>
          <p:nvPr/>
        </p:nvGrpSpPr>
        <p:grpSpPr>
          <a:xfrm>
            <a:off x="4235591" y="3916372"/>
            <a:ext cx="1050518" cy="381001"/>
            <a:chOff x="4664482" y="2190749"/>
            <a:chExt cx="1050518" cy="381001"/>
          </a:xfrm>
        </p:grpSpPr>
        <p:pic>
          <p:nvPicPr>
            <p:cNvPr id="18" name="object 14">
              <a:extLst>
                <a:ext uri="{FF2B5EF4-FFF2-40B4-BE49-F238E27FC236}">
                  <a16:creationId xmlns:a16="http://schemas.microsoft.com/office/drawing/2014/main" id="{4207C882-D9E8-DA4A-9679-CE2ABB42C01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2190750"/>
              <a:ext cx="304800" cy="381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F678207-2559-2D45-BA38-CFC29E0E99E3}"/>
                </a:ext>
              </a:extLst>
            </p:cNvPr>
            <p:cNvSpPr/>
            <p:nvPr/>
          </p:nvSpPr>
          <p:spPr>
            <a:xfrm>
              <a:off x="4664482" y="2190749"/>
              <a:ext cx="745718" cy="381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Tree 3</a:t>
              </a:r>
            </a:p>
          </p:txBody>
        </p:sp>
      </p:grpSp>
      <p:sp>
        <p:nvSpPr>
          <p:cNvPr id="20" name="object 27">
            <a:extLst>
              <a:ext uri="{FF2B5EF4-FFF2-40B4-BE49-F238E27FC236}">
                <a16:creationId xmlns:a16="http://schemas.microsoft.com/office/drawing/2014/main" id="{7F2412F1-EDBE-4F42-8CD8-30C4AAEB0AF8}"/>
              </a:ext>
            </a:extLst>
          </p:cNvPr>
          <p:cNvSpPr/>
          <p:nvPr/>
        </p:nvSpPr>
        <p:spPr>
          <a:xfrm>
            <a:off x="1219199" y="2088449"/>
            <a:ext cx="1676399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FF000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7">
            <a:extLst>
              <a:ext uri="{FF2B5EF4-FFF2-40B4-BE49-F238E27FC236}">
                <a16:creationId xmlns:a16="http://schemas.microsoft.com/office/drawing/2014/main" id="{833EC84E-DE05-EC45-8D0F-20DB5D97F2EB}"/>
              </a:ext>
            </a:extLst>
          </p:cNvPr>
          <p:cNvSpPr/>
          <p:nvPr/>
        </p:nvSpPr>
        <p:spPr>
          <a:xfrm>
            <a:off x="533399" y="2592449"/>
            <a:ext cx="200951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00B05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EBB22BED-E963-0C46-9946-5D20ABAEB20C}"/>
              </a:ext>
            </a:extLst>
          </p:cNvPr>
          <p:cNvSpPr/>
          <p:nvPr/>
        </p:nvSpPr>
        <p:spPr>
          <a:xfrm>
            <a:off x="1219199" y="3096449"/>
            <a:ext cx="16764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FF000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03F0192A-0631-5C42-B00F-1CE85D950576}"/>
              </a:ext>
            </a:extLst>
          </p:cNvPr>
          <p:cNvSpPr/>
          <p:nvPr/>
        </p:nvSpPr>
        <p:spPr>
          <a:xfrm>
            <a:off x="533399" y="3600449"/>
            <a:ext cx="2009509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00B05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5683F8AF-A387-7146-8567-1272D0FDA3B0}"/>
              </a:ext>
            </a:extLst>
          </p:cNvPr>
          <p:cNvSpPr/>
          <p:nvPr/>
        </p:nvSpPr>
        <p:spPr>
          <a:xfrm>
            <a:off x="913921" y="4104449"/>
            <a:ext cx="1448279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0070C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4C83FAEF-20C1-E748-AD5B-986870F36EB8}"/>
              </a:ext>
            </a:extLst>
          </p:cNvPr>
          <p:cNvSpPr/>
          <p:nvPr/>
        </p:nvSpPr>
        <p:spPr>
          <a:xfrm>
            <a:off x="913921" y="4608449"/>
            <a:ext cx="1448279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0070C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FBC026C-C47D-9E45-8849-6D83285433E9}"/>
              </a:ext>
            </a:extLst>
          </p:cNvPr>
          <p:cNvSpPr/>
          <p:nvPr/>
        </p:nvSpPr>
        <p:spPr>
          <a:xfrm>
            <a:off x="3886200" y="2114550"/>
            <a:ext cx="4572000" cy="2514600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79EF0-BBB0-3A4D-8343-6AECD71A0CF9}"/>
              </a:ext>
            </a:extLst>
          </p:cNvPr>
          <p:cNvSpPr txBox="1"/>
          <p:nvPr/>
        </p:nvSpPr>
        <p:spPr>
          <a:xfrm>
            <a:off x="5791294" y="1783101"/>
            <a:ext cx="7618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Bagging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8E65F2-CD70-B74A-B9E5-F78B74DD784D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895599" y="2713025"/>
            <a:ext cx="1339992" cy="633635"/>
          </a:xfrm>
          <a:prstGeom prst="straightConnector1">
            <a:avLst/>
          </a:prstGeom>
          <a:ln>
            <a:solidFill>
              <a:srgbClr val="FF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2E24085-68A2-914C-8B3B-52758B2CF87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895599" y="2340449"/>
            <a:ext cx="1339992" cy="372576"/>
          </a:xfrm>
          <a:prstGeom prst="straightConnector1">
            <a:avLst/>
          </a:prstGeom>
          <a:ln>
            <a:solidFill>
              <a:srgbClr val="FF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61A9FFF-44E3-8B49-A4F8-6680E6D788FD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549310" y="2876550"/>
            <a:ext cx="1686281" cy="533399"/>
          </a:xfrm>
          <a:prstGeom prst="straightConnector1">
            <a:avLst/>
          </a:prstGeom>
          <a:ln>
            <a:solidFill>
              <a:srgbClr val="00B05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708D7D1-57D4-CE48-8B83-50A7AC0F81B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549309" y="3409949"/>
            <a:ext cx="1686282" cy="504000"/>
          </a:xfrm>
          <a:prstGeom prst="straightConnector1">
            <a:avLst/>
          </a:prstGeom>
          <a:ln>
            <a:solidFill>
              <a:srgbClr val="00B05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E322C92-0C26-824A-870F-4868A670FDB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2362200" y="4106873"/>
            <a:ext cx="1873391" cy="293677"/>
          </a:xfrm>
          <a:prstGeom prst="straightConnector1">
            <a:avLst/>
          </a:prstGeom>
          <a:ln>
            <a:solidFill>
              <a:srgbClr val="0070C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0485EFC-4E09-A743-8802-71788AF067BE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2362200" y="4106873"/>
            <a:ext cx="1873391" cy="750877"/>
          </a:xfrm>
          <a:prstGeom prst="straightConnector1">
            <a:avLst/>
          </a:prstGeom>
          <a:ln>
            <a:solidFill>
              <a:srgbClr val="0070C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5C97588-8EEF-A643-8C76-0F341FC519E2}"/>
              </a:ext>
            </a:extLst>
          </p:cNvPr>
          <p:cNvSpPr/>
          <p:nvPr/>
        </p:nvSpPr>
        <p:spPr>
          <a:xfrm>
            <a:off x="5562600" y="2522524"/>
            <a:ext cx="457200" cy="381001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D1DEBD19-72DD-8248-84A1-0ED51B049C91}"/>
              </a:ext>
            </a:extLst>
          </p:cNvPr>
          <p:cNvSpPr/>
          <p:nvPr/>
        </p:nvSpPr>
        <p:spPr>
          <a:xfrm>
            <a:off x="5569001" y="3219447"/>
            <a:ext cx="457200" cy="381001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0FC61C29-1E60-2943-848D-CDF4FC717DDA}"/>
              </a:ext>
            </a:extLst>
          </p:cNvPr>
          <p:cNvSpPr/>
          <p:nvPr/>
        </p:nvSpPr>
        <p:spPr>
          <a:xfrm>
            <a:off x="5562600" y="3916370"/>
            <a:ext cx="457200" cy="381001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1F08EE1-21EE-EE4F-A421-E78924F8F27E}"/>
              </a:ext>
            </a:extLst>
          </p:cNvPr>
          <p:cNvSpPr/>
          <p:nvPr/>
        </p:nvSpPr>
        <p:spPr>
          <a:xfrm>
            <a:off x="6477000" y="3207613"/>
            <a:ext cx="1143000" cy="423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Voting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62179679-24E8-D24D-B1FC-0E219032EB88}"/>
              </a:ext>
            </a:extLst>
          </p:cNvPr>
          <p:cNvSpPr/>
          <p:nvPr/>
        </p:nvSpPr>
        <p:spPr>
          <a:xfrm>
            <a:off x="7810410" y="3228616"/>
            <a:ext cx="457200" cy="381001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C7A4D44-5C4A-9840-9DC5-BC05B09F025B}"/>
              </a:ext>
            </a:extLst>
          </p:cNvPr>
          <p:cNvCxnSpPr>
            <a:stCxn id="8" idx="3"/>
            <a:endCxn id="42" idx="1"/>
          </p:cNvCxnSpPr>
          <p:nvPr/>
        </p:nvCxnSpPr>
        <p:spPr>
          <a:xfrm>
            <a:off x="5286109" y="2713025"/>
            <a:ext cx="2764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C7BB7A-11F7-5442-B4EB-0B255F2E6C77}"/>
              </a:ext>
            </a:extLst>
          </p:cNvPr>
          <p:cNvCxnSpPr>
            <a:stCxn id="15" idx="3"/>
            <a:endCxn id="43" idx="1"/>
          </p:cNvCxnSpPr>
          <p:nvPr/>
        </p:nvCxnSpPr>
        <p:spPr>
          <a:xfrm flipV="1">
            <a:off x="5286109" y="3409948"/>
            <a:ext cx="28289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3071A2F-A385-FF42-BC70-A8F05AEA1968}"/>
              </a:ext>
            </a:extLst>
          </p:cNvPr>
          <p:cNvCxnSpPr>
            <a:stCxn id="18" idx="3"/>
            <a:endCxn id="44" idx="1"/>
          </p:cNvCxnSpPr>
          <p:nvPr/>
        </p:nvCxnSpPr>
        <p:spPr>
          <a:xfrm flipV="1">
            <a:off x="5286109" y="4106871"/>
            <a:ext cx="27649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693D826-056C-D941-83FA-6F9AD0B341C9}"/>
              </a:ext>
            </a:extLst>
          </p:cNvPr>
          <p:cNvCxnSpPr>
            <a:stCxn id="42" idx="3"/>
            <a:endCxn id="45" idx="1"/>
          </p:cNvCxnSpPr>
          <p:nvPr/>
        </p:nvCxnSpPr>
        <p:spPr>
          <a:xfrm>
            <a:off x="6019800" y="2713025"/>
            <a:ext cx="457200" cy="706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4709DD6-EBF8-A44D-A06C-580AA4E655B6}"/>
              </a:ext>
            </a:extLst>
          </p:cNvPr>
          <p:cNvCxnSpPr>
            <a:stCxn id="43" idx="3"/>
            <a:endCxn id="45" idx="1"/>
          </p:cNvCxnSpPr>
          <p:nvPr/>
        </p:nvCxnSpPr>
        <p:spPr>
          <a:xfrm>
            <a:off x="6026201" y="3409948"/>
            <a:ext cx="450799" cy="9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658B665-B7D5-D044-B4F0-D055FCE06720}"/>
              </a:ext>
            </a:extLst>
          </p:cNvPr>
          <p:cNvCxnSpPr>
            <a:stCxn id="44" idx="3"/>
            <a:endCxn id="45" idx="1"/>
          </p:cNvCxnSpPr>
          <p:nvPr/>
        </p:nvCxnSpPr>
        <p:spPr>
          <a:xfrm flipV="1">
            <a:off x="6019800" y="3419117"/>
            <a:ext cx="457200" cy="687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CD566EF-6B3B-B84B-A472-DB2314D21EE6}"/>
              </a:ext>
            </a:extLst>
          </p:cNvPr>
          <p:cNvCxnSpPr>
            <a:stCxn id="45" idx="3"/>
            <a:endCxn id="46" idx="1"/>
          </p:cNvCxnSpPr>
          <p:nvPr/>
        </p:nvCxnSpPr>
        <p:spPr>
          <a:xfrm>
            <a:off x="7620000" y="3419117"/>
            <a:ext cx="1904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211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435291-7447-1446-AFCE-E3A01801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4CF027-F304-B64A-AAFC-4FED62037EBE}"/>
              </a:ext>
            </a:extLst>
          </p:cNvPr>
          <p:cNvSpPr txBox="1"/>
          <p:nvPr/>
        </p:nvSpPr>
        <p:spPr>
          <a:xfrm>
            <a:off x="500550" y="964959"/>
            <a:ext cx="66005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Bagging </a:t>
            </a:r>
            <a:r>
              <a:rPr lang="ru-RU" dirty="0"/>
              <a:t>использует </a:t>
            </a:r>
            <a:r>
              <a:rPr lang="ru-RU" b="1" dirty="0">
                <a:solidFill>
                  <a:srgbClr val="C00000"/>
                </a:solidFill>
              </a:rPr>
              <a:t>случайные не пересекающиеся </a:t>
            </a:r>
            <a:r>
              <a:rPr lang="ru-RU" b="1" dirty="0" err="1">
                <a:solidFill>
                  <a:srgbClr val="C00000"/>
                </a:solidFill>
              </a:rPr>
              <a:t>подвыборки</a:t>
            </a:r>
            <a:endParaRPr lang="en-US" b="1" dirty="0">
              <a:solidFill>
                <a:srgbClr val="C00000"/>
              </a:solidFill>
            </a:endParaRPr>
          </a:p>
          <a:p>
            <a:r>
              <a:rPr lang="ru-RU" dirty="0"/>
              <a:t>Как еще добавить случайности в </a:t>
            </a:r>
            <a:r>
              <a:rPr lang="en-US" dirty="0"/>
              <a:t>Bagging?</a:t>
            </a:r>
          </a:p>
          <a:p>
            <a:r>
              <a:rPr lang="ru-RU" dirty="0"/>
              <a:t>Выбирать </a:t>
            </a:r>
            <a:r>
              <a:rPr lang="ru-RU" b="1" dirty="0">
                <a:solidFill>
                  <a:srgbClr val="C00000"/>
                </a:solidFill>
              </a:rPr>
              <a:t>случайные признаки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41" name="object 5">
            <a:extLst>
              <a:ext uri="{FF2B5EF4-FFF2-40B4-BE49-F238E27FC236}">
                <a16:creationId xmlns:a16="http://schemas.microsoft.com/office/drawing/2014/main" id="{4ABF14FA-40BB-2E45-AC37-043B350AC74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360" y="1856965"/>
            <a:ext cx="8772233" cy="321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26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-US" dirty="0"/>
              <a:t>Stacking &amp; blending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7199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9809D1-FA41-8F4B-B81D-FEF6B8282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580A6BF-B0BE-2040-AF7A-E43C0C9F7B23}"/>
              </a:ext>
            </a:extLst>
          </p:cNvPr>
          <p:cNvSpPr/>
          <p:nvPr/>
        </p:nvSpPr>
        <p:spPr>
          <a:xfrm>
            <a:off x="1447800" y="1879572"/>
            <a:ext cx="1676400" cy="764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D180BA-2474-1040-9DC2-830E2D42B569}"/>
              </a:ext>
            </a:extLst>
          </p:cNvPr>
          <p:cNvSpPr/>
          <p:nvPr/>
        </p:nvSpPr>
        <p:spPr>
          <a:xfrm>
            <a:off x="1447800" y="2872298"/>
            <a:ext cx="1676400" cy="764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37907E1-996D-7744-AE9F-B09E64ACFF23}"/>
              </a:ext>
            </a:extLst>
          </p:cNvPr>
          <p:cNvSpPr/>
          <p:nvPr/>
        </p:nvSpPr>
        <p:spPr>
          <a:xfrm>
            <a:off x="1447800" y="3865024"/>
            <a:ext cx="1676400" cy="764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18B55E5-23F8-F44C-8E4C-2FF09D2440AF}"/>
              </a:ext>
            </a:extLst>
          </p:cNvPr>
          <p:cNvSpPr/>
          <p:nvPr/>
        </p:nvSpPr>
        <p:spPr>
          <a:xfrm>
            <a:off x="3810000" y="2872298"/>
            <a:ext cx="1676400" cy="764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m(A, B, C)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DB52931-5F0C-6C4A-9D52-90F6D76313FC}"/>
              </a:ext>
            </a:extLst>
          </p:cNvPr>
          <p:cNvSpPr/>
          <p:nvPr/>
        </p:nvSpPr>
        <p:spPr>
          <a:xfrm>
            <a:off x="6144072" y="2872298"/>
            <a:ext cx="1676400" cy="764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6913CC14-896B-534B-9723-18131883F338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3124200" y="2261635"/>
            <a:ext cx="685800" cy="99272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44037592-314B-244C-8400-430B3ACE4829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124200" y="3254361"/>
            <a:ext cx="685800" cy="99272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784F6A-FD5A-0D49-BA43-CB1A59D00C71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3124200" y="3254361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7E8467-B952-3B43-B40D-E992A91D901E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486400" y="3254361"/>
            <a:ext cx="6576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241F577-79F8-214C-88AF-D022C6898C36}"/>
              </a:ext>
            </a:extLst>
          </p:cNvPr>
          <p:cNvSpPr txBox="1"/>
          <p:nvPr/>
        </p:nvSpPr>
        <p:spPr>
          <a:xfrm>
            <a:off x="609600" y="1123950"/>
            <a:ext cx="8237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Используем прогнозы других алгоритмов как признаки и на них построим модель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945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D1C22E-A7C4-3746-928A-61B5E211A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Blending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DDDB68-8331-4D4C-99A7-5801BB37CBB9}"/>
              </a:ext>
            </a:extLst>
          </p:cNvPr>
          <p:cNvSpPr txBox="1"/>
          <p:nvPr/>
        </p:nvSpPr>
        <p:spPr>
          <a:xfrm>
            <a:off x="609600" y="1123950"/>
            <a:ext cx="4979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Blending – </a:t>
            </a:r>
            <a:r>
              <a:rPr lang="ru-RU" dirty="0"/>
              <a:t>как простейшая реализация </a:t>
            </a:r>
            <a:r>
              <a:rPr lang="en-US" dirty="0" err="1"/>
              <a:t>Stacking’a</a:t>
            </a:r>
            <a:endParaRPr lang="en-US" dirty="0"/>
          </a:p>
        </p:txBody>
      </p:sp>
      <p:pic>
        <p:nvPicPr>
          <p:cNvPr id="5" name="object 6">
            <a:extLst>
              <a:ext uri="{FF2B5EF4-FFF2-40B4-BE49-F238E27FC236}">
                <a16:creationId xmlns:a16="http://schemas.microsoft.com/office/drawing/2014/main" id="{3826670C-5B11-B549-98A7-EB904FF8F12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756" y="1733550"/>
            <a:ext cx="8044815" cy="291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30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D1C22E-A7C4-3746-928A-61B5E211A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Blending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DDDB68-8331-4D4C-99A7-5801BB37CBB9}"/>
              </a:ext>
            </a:extLst>
          </p:cNvPr>
          <p:cNvSpPr txBox="1"/>
          <p:nvPr/>
        </p:nvSpPr>
        <p:spPr>
          <a:xfrm>
            <a:off x="505664" y="1134555"/>
            <a:ext cx="1606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Как улучшить?</a:t>
            </a:r>
            <a:endParaRPr lang="en-US" dirty="0"/>
          </a:p>
        </p:txBody>
      </p:sp>
      <p:pic>
        <p:nvPicPr>
          <p:cNvPr id="6" name="object 5">
            <a:extLst>
              <a:ext uri="{FF2B5EF4-FFF2-40B4-BE49-F238E27FC236}">
                <a16:creationId xmlns:a16="http://schemas.microsoft.com/office/drawing/2014/main" id="{19C062EC-F10D-184C-A756-1F0739A40F0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733" y="1581150"/>
            <a:ext cx="7937548" cy="330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2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Практика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0863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Special</a:t>
            </a:r>
            <a:br>
              <a:rPr lang="en-US" dirty="0"/>
            </a:br>
            <a:r>
              <a:rPr lang="en-US" dirty="0"/>
              <a:t>Ensembles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Google Shape;209;p48">
            <a:extLst>
              <a:ext uri="{FF2B5EF4-FFF2-40B4-BE49-F238E27FC236}">
                <a16:creationId xmlns:a16="http://schemas.microsoft.com/office/drawing/2014/main" id="{016D5E13-FDDC-224D-A970-DD681138BF80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BEA234-3E9C-E742-8BD0-54484070E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Специализация </a:t>
            </a:r>
            <a:r>
              <a:rPr lang="en-US" dirty="0"/>
              <a:t>Machine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E15DDE-BB5B-CE4A-BAB6-731330011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50" y="1150118"/>
            <a:ext cx="3600000" cy="1624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ADC8DA-C12E-F44E-9F42-F3D6161A5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878" y="3088743"/>
            <a:ext cx="3600000" cy="16133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6EBD08-2F28-AA41-B3A1-F0482BB47925}"/>
              </a:ext>
            </a:extLst>
          </p:cNvPr>
          <p:cNvSpPr txBox="1"/>
          <p:nvPr/>
        </p:nvSpPr>
        <p:spPr>
          <a:xfrm>
            <a:off x="4314250" y="1215109"/>
            <a:ext cx="382668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Введение в </a:t>
            </a:r>
            <a:r>
              <a:rPr lang="en-US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Продвинутый </a:t>
            </a:r>
            <a:r>
              <a:rPr lang="en-US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 </a:t>
            </a:r>
            <a:r>
              <a:rPr lang="ru-RU" dirty="0"/>
              <a:t>для </a:t>
            </a:r>
            <a:r>
              <a:rPr lang="en-US" dirty="0"/>
              <a:t>ML </a:t>
            </a:r>
            <a:r>
              <a:rPr lang="ru-RU" dirty="0"/>
              <a:t>и работа с БД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Теоретический минимум для </a:t>
            </a:r>
            <a:r>
              <a:rPr lang="en-US" dirty="0"/>
              <a:t>ML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Основные методы машинного обучения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Курсовой проект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34246A-87CF-FF41-A486-7F43AB7F85D3}"/>
              </a:ext>
            </a:extLst>
          </p:cNvPr>
          <p:cNvSpPr txBox="1"/>
          <p:nvPr/>
        </p:nvSpPr>
        <p:spPr>
          <a:xfrm>
            <a:off x="1262009" y="3128172"/>
            <a:ext cx="3836307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Продвинутый </a:t>
            </a:r>
            <a:r>
              <a:rPr lang="en-US" dirty="0"/>
              <a:t>ML: </a:t>
            </a:r>
            <a:r>
              <a:rPr lang="ru-RU" dirty="0"/>
              <a:t>обучение с учителем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Продвинутый </a:t>
            </a:r>
            <a:r>
              <a:rPr lang="en-US" dirty="0"/>
              <a:t>ML: </a:t>
            </a:r>
            <a:r>
              <a:rPr lang="ru-RU" dirty="0"/>
              <a:t>обучение без учителя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Введение в </a:t>
            </a:r>
            <a:r>
              <a:rPr lang="en-US" dirty="0"/>
              <a:t>Deep Learning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Сбор и анализ текстовых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Анализ временных рядов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Рекомендательные системы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Курсовой проект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0424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О курсе</a:t>
            </a:r>
            <a:r>
              <a:rPr lang="en-US" dirty="0"/>
              <a:t> ML Basic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90903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Команда курса</a:t>
            </a:r>
            <a:endParaRPr/>
          </a:p>
        </p:txBody>
      </p:sp>
      <p:sp>
        <p:nvSpPr>
          <p:cNvPr id="222" name="Google Shape;222;p40"/>
          <p:cNvSpPr txBox="1">
            <a:spLocks noGrp="1"/>
          </p:cNvSpPr>
          <p:nvPr>
            <p:ph type="subTitle" idx="4294967295"/>
          </p:nvPr>
        </p:nvSpPr>
        <p:spPr>
          <a:xfrm>
            <a:off x="4108393" y="1576774"/>
            <a:ext cx="1991700" cy="3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rPr lang="ru-RU" sz="1600" b="1" dirty="0">
                <a:solidFill>
                  <a:srgbClr val="FF9900"/>
                </a:solidFill>
              </a:rPr>
              <a:t>Мария Тихонова</a:t>
            </a:r>
            <a:endParaRPr sz="1600" b="1" dirty="0">
              <a:solidFill>
                <a:srgbClr val="FF9900"/>
              </a:solidFill>
            </a:endParaRPr>
          </a:p>
        </p:txBody>
      </p:sp>
      <p:sp>
        <p:nvSpPr>
          <p:cNvPr id="223" name="Google Shape;223;p40"/>
          <p:cNvSpPr txBox="1">
            <a:spLocks noGrp="1"/>
          </p:cNvSpPr>
          <p:nvPr>
            <p:ph type="subTitle" idx="4294967295"/>
          </p:nvPr>
        </p:nvSpPr>
        <p:spPr>
          <a:xfrm>
            <a:off x="4102371" y="2027224"/>
            <a:ext cx="4808426" cy="20713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SzPts val="597"/>
              <a:buNone/>
            </a:pPr>
            <a:r>
              <a:rPr lang="en-US" sz="1200" b="1" dirty="0"/>
              <a:t>Senior Data</a:t>
            </a:r>
            <a:r>
              <a:rPr lang="ru-RU" sz="1200" b="1" dirty="0"/>
              <a:t> </a:t>
            </a:r>
            <a:r>
              <a:rPr lang="en-US" sz="1200" b="1" dirty="0"/>
              <a:t>Scientist </a:t>
            </a:r>
            <a:r>
              <a:rPr lang="en-US" sz="1200" b="1" dirty="0" err="1"/>
              <a:t>SberDevices</a:t>
            </a:r>
            <a:endParaRPr lang="en-US" sz="1200" b="1" dirty="0"/>
          </a:p>
          <a:p>
            <a:pPr marL="0" indent="0">
              <a:lnSpc>
                <a:spcPct val="100000"/>
              </a:lnSpc>
              <a:buSzPts val="597"/>
              <a:buNone/>
            </a:pPr>
            <a:r>
              <a:rPr lang="ru-RU" sz="1200" b="1" dirty="0" err="1"/>
              <a:t>МехМат</a:t>
            </a:r>
            <a:r>
              <a:rPr lang="ru-RU" sz="1200" b="1" dirty="0"/>
              <a:t> МГУ</a:t>
            </a:r>
            <a:r>
              <a:rPr lang="en-US" sz="1200" b="1" dirty="0"/>
              <a:t>, PhD Computer Science</a:t>
            </a:r>
            <a:endParaRPr lang="ru-RU" sz="1200" b="1" dirty="0"/>
          </a:p>
          <a:p>
            <a:pPr marL="0" indent="0">
              <a:lnSpc>
                <a:spcPct val="100000"/>
              </a:lnSpc>
              <a:buSzPts val="597"/>
              <a:buNone/>
            </a:pPr>
            <a:endParaRPr lang="en-US"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7"/>
              <a:buNone/>
            </a:pPr>
            <a:r>
              <a:rPr lang="ru-RU" sz="1200" dirty="0"/>
              <a:t>Занимается обучением больших языковых моделей, а также их оценкой. Участвовала в создании </a:t>
            </a:r>
            <a:r>
              <a:rPr lang="ru-RU" sz="1200" dirty="0" err="1"/>
              <a:t>мультиязычной</a:t>
            </a:r>
            <a:r>
              <a:rPr lang="ru-RU" sz="1200" dirty="0"/>
              <a:t> нейросети </a:t>
            </a:r>
            <a:r>
              <a:rPr lang="en-US" sz="1200" dirty="0" err="1"/>
              <a:t>mGPT</a:t>
            </a:r>
            <a:r>
              <a:rPr lang="en-US" sz="1200" dirty="0"/>
              <a:t> </a:t>
            </a:r>
            <a:r>
              <a:rPr lang="ru-RU" sz="1200" dirty="0"/>
              <a:t>на 61 язык, первого русскоязычного </a:t>
            </a:r>
            <a:r>
              <a:rPr lang="ru-RU" sz="1200" dirty="0" err="1"/>
              <a:t>бенчмарк</a:t>
            </a:r>
            <a:r>
              <a:rPr lang="ru-RU" sz="1200" dirty="0"/>
              <a:t> для русского языка, а также в проекте </a:t>
            </a:r>
            <a:r>
              <a:rPr lang="en-US" sz="1200" dirty="0" err="1"/>
              <a:t>GigaChat</a:t>
            </a:r>
            <a:r>
              <a:rPr lang="en-US" sz="1200" dirty="0"/>
              <a:t>. </a:t>
            </a:r>
            <a:endParaRPr lang="ru-RU"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7"/>
              <a:buNone/>
            </a:pPr>
            <a:endParaRPr lang="ru-RU"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7"/>
              <a:buNone/>
            </a:pPr>
            <a:r>
              <a:rPr lang="ru-RU" sz="1200" dirty="0"/>
              <a:t>Преподает в Высшей Школе Экономики дисциплины по анализу данных, машинному обучению и </a:t>
            </a:r>
            <a:r>
              <a:rPr lang="en-US" sz="1200" dirty="0"/>
              <a:t>data science. </a:t>
            </a:r>
            <a:endParaRPr sz="1200" dirty="0"/>
          </a:p>
        </p:txBody>
      </p:sp>
      <p:sp>
        <p:nvSpPr>
          <p:cNvPr id="224" name="Google Shape;224;p40"/>
          <p:cNvSpPr/>
          <p:nvPr/>
        </p:nvSpPr>
        <p:spPr>
          <a:xfrm>
            <a:off x="614100" y="1195200"/>
            <a:ext cx="520200" cy="3232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" name="Google Shape;225;p40"/>
          <p:cNvPicPr preferRelativeResize="0"/>
          <p:nvPr/>
        </p:nvPicPr>
        <p:blipFill>
          <a:blip r:embed="rId3"/>
          <a:srcRect t="11830" b="11830"/>
          <a:stretch/>
        </p:blipFill>
        <p:spPr>
          <a:xfrm>
            <a:off x="789925" y="1576774"/>
            <a:ext cx="2253984" cy="2210521"/>
          </a:xfrm>
          <a:prstGeom prst="ellipse">
            <a:avLst/>
          </a:prstGeom>
          <a:noFill/>
          <a:ln>
            <a:noFill/>
          </a:ln>
        </p:spPr>
      </p:pic>
      <p:sp>
        <p:nvSpPr>
          <p:cNvPr id="7" name="Google Shape;222;p40">
            <a:extLst>
              <a:ext uri="{FF2B5EF4-FFF2-40B4-BE49-F238E27FC236}">
                <a16:creationId xmlns:a16="http://schemas.microsoft.com/office/drawing/2014/main" id="{E575E226-45E6-AE48-8B19-560BA1F78F51}"/>
              </a:ext>
            </a:extLst>
          </p:cNvPr>
          <p:cNvSpPr txBox="1">
            <a:spLocks/>
          </p:cNvSpPr>
          <p:nvPr/>
        </p:nvSpPr>
        <p:spPr>
          <a:xfrm>
            <a:off x="4102370" y="1195200"/>
            <a:ext cx="2850751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600" b="1" dirty="0">
                <a:solidFill>
                  <a:schemeClr val="tx1"/>
                </a:solidFill>
              </a:rPr>
              <a:t>Руководитель курса</a:t>
            </a:r>
          </a:p>
        </p:txBody>
      </p:sp>
    </p:spTree>
    <p:extLst>
      <p:ext uri="{BB962C8B-B14F-4D97-AF65-F5344CB8AC3E}">
        <p14:creationId xmlns:p14="http://schemas.microsoft.com/office/powerpoint/2010/main" val="17338818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Команда курса</a:t>
            </a:r>
            <a:endParaRPr/>
          </a:p>
        </p:txBody>
      </p:sp>
      <p:sp>
        <p:nvSpPr>
          <p:cNvPr id="222" name="Google Shape;222;p40"/>
          <p:cNvSpPr txBox="1">
            <a:spLocks noGrp="1"/>
          </p:cNvSpPr>
          <p:nvPr>
            <p:ph type="subTitle" idx="4294967295"/>
          </p:nvPr>
        </p:nvSpPr>
        <p:spPr>
          <a:xfrm>
            <a:off x="4108393" y="1576774"/>
            <a:ext cx="1991700" cy="3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rPr lang="ru" sz="1600" b="1" dirty="0">
                <a:solidFill>
                  <a:srgbClr val="FF9900"/>
                </a:solidFill>
              </a:rPr>
              <a:t>Игорь Стурейко</a:t>
            </a:r>
            <a:endParaRPr sz="1600" b="1" dirty="0">
              <a:solidFill>
                <a:srgbClr val="FF9900"/>
              </a:solidFill>
            </a:endParaRPr>
          </a:p>
        </p:txBody>
      </p:sp>
      <p:sp>
        <p:nvSpPr>
          <p:cNvPr id="223" name="Google Shape;223;p40"/>
          <p:cNvSpPr txBox="1">
            <a:spLocks noGrp="1"/>
          </p:cNvSpPr>
          <p:nvPr>
            <p:ph type="subTitle" idx="4294967295"/>
          </p:nvPr>
        </p:nvSpPr>
        <p:spPr>
          <a:xfrm>
            <a:off x="4102371" y="2027224"/>
            <a:ext cx="4808426" cy="20713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SzPts val="597"/>
              <a:buNone/>
            </a:pPr>
            <a:r>
              <a:rPr lang="en-US" sz="1200" b="1" dirty="0" err="1"/>
              <a:t>Teamlead</a:t>
            </a:r>
            <a:r>
              <a:rPr lang="ru-RU" sz="1200" b="1" dirty="0"/>
              <a:t>, главный инженер проекта</a:t>
            </a:r>
            <a:endParaRPr lang="en-US" sz="1200" b="1" dirty="0"/>
          </a:p>
          <a:p>
            <a:pPr marL="0" indent="0">
              <a:lnSpc>
                <a:spcPct val="100000"/>
              </a:lnSpc>
              <a:buSzPts val="597"/>
              <a:buNone/>
            </a:pPr>
            <a:r>
              <a:rPr lang="ru-RU" sz="1200" b="1" dirty="0"/>
              <a:t>Физический факультет МГУ</a:t>
            </a:r>
            <a:r>
              <a:rPr lang="en-US" sz="1200" b="1" dirty="0"/>
              <a:t>, PhD </a:t>
            </a:r>
            <a:r>
              <a:rPr lang="ru-RU" sz="1200" b="1" dirty="0"/>
              <a:t>теоретическая физика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7"/>
              <a:buNone/>
            </a:pPr>
            <a:endParaRPr lang="en-US"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7"/>
              <a:buNone/>
            </a:pPr>
            <a:r>
              <a:rPr lang="ru" sz="1200" dirty="0"/>
              <a:t>15+ лет опыта в прикладной математике и математическом моделировании НИИгазэкономика ПАО Газпром</a:t>
            </a:r>
            <a:endParaRPr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7"/>
              <a:buNone/>
            </a:pPr>
            <a:endParaRPr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7"/>
              <a:buNone/>
            </a:pPr>
            <a:r>
              <a:rPr lang="ru" sz="1200" dirty="0"/>
              <a:t>Руководил командой, решающей прикладные задачи, вывод готовых моделей в продакшн и поддержку решений у клиента</a:t>
            </a:r>
            <a:endParaRPr sz="1200" dirty="0"/>
          </a:p>
        </p:txBody>
      </p:sp>
      <p:sp>
        <p:nvSpPr>
          <p:cNvPr id="224" name="Google Shape;224;p40"/>
          <p:cNvSpPr/>
          <p:nvPr/>
        </p:nvSpPr>
        <p:spPr>
          <a:xfrm>
            <a:off x="614100" y="1195200"/>
            <a:ext cx="520200" cy="3232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" name="Google Shape;225;p40"/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789925" y="1576774"/>
            <a:ext cx="2253984" cy="2210521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" name="Google Shape;222;p40">
            <a:extLst>
              <a:ext uri="{FF2B5EF4-FFF2-40B4-BE49-F238E27FC236}">
                <a16:creationId xmlns:a16="http://schemas.microsoft.com/office/drawing/2014/main" id="{C1D32E20-496A-5641-9195-7B125A28579B}"/>
              </a:ext>
            </a:extLst>
          </p:cNvPr>
          <p:cNvSpPr txBox="1">
            <a:spLocks/>
          </p:cNvSpPr>
          <p:nvPr/>
        </p:nvSpPr>
        <p:spPr>
          <a:xfrm>
            <a:off x="4102370" y="1195200"/>
            <a:ext cx="2850751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600" b="1" dirty="0">
                <a:solidFill>
                  <a:schemeClr val="tx1"/>
                </a:solidFill>
              </a:rPr>
              <a:t>Руководитель курса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Команда курса</a:t>
            </a:r>
            <a:endParaRPr/>
          </a:p>
        </p:txBody>
      </p:sp>
      <p:sp>
        <p:nvSpPr>
          <p:cNvPr id="222" name="Google Shape;222;p40"/>
          <p:cNvSpPr txBox="1">
            <a:spLocks noGrp="1"/>
          </p:cNvSpPr>
          <p:nvPr>
            <p:ph type="subTitle" idx="4294967295"/>
          </p:nvPr>
        </p:nvSpPr>
        <p:spPr>
          <a:xfrm>
            <a:off x="1708975" y="1377655"/>
            <a:ext cx="1991700" cy="6229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rPr lang="ru" sz="1517" b="1" dirty="0">
                <a:solidFill>
                  <a:srgbClr val="FF9900"/>
                </a:solidFill>
              </a:rPr>
              <a:t>Евгений Ревняков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rPr lang="ru-RU" sz="1000" dirty="0">
                <a:solidFill>
                  <a:schemeClr val="tx1"/>
                </a:solidFill>
              </a:rPr>
              <a:t>к.т.н. </a:t>
            </a:r>
            <a:r>
              <a:rPr lang="en-US" sz="1000" dirty="0">
                <a:solidFill>
                  <a:schemeClr val="tx1"/>
                </a:solidFill>
              </a:rPr>
              <a:t>Senior Software Engineer</a:t>
            </a:r>
            <a:endParaRPr sz="1000" dirty="0">
              <a:solidFill>
                <a:schemeClr val="tx1"/>
              </a:solidFill>
            </a:endParaRPr>
          </a:p>
        </p:txBody>
      </p:sp>
      <p:sp>
        <p:nvSpPr>
          <p:cNvPr id="224" name="Google Shape;224;p40"/>
          <p:cNvSpPr/>
          <p:nvPr/>
        </p:nvSpPr>
        <p:spPr>
          <a:xfrm>
            <a:off x="614100" y="1195200"/>
            <a:ext cx="520200" cy="36175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" name="Google Shape;225;p40"/>
          <p:cNvPicPr preferRelativeResize="0"/>
          <p:nvPr/>
        </p:nvPicPr>
        <p:blipFill>
          <a:blip r:embed="rId3"/>
          <a:srcRect t="6527" b="6527"/>
          <a:stretch/>
        </p:blipFill>
        <p:spPr>
          <a:xfrm>
            <a:off x="789920" y="1279645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" name="Google Shape;225;p40">
            <a:extLst>
              <a:ext uri="{FF2B5EF4-FFF2-40B4-BE49-F238E27FC236}">
                <a16:creationId xmlns:a16="http://schemas.microsoft.com/office/drawing/2014/main" id="{C18948FA-AA9F-A34D-979C-C7E1397B69E5}"/>
              </a:ext>
            </a:extLst>
          </p:cNvPr>
          <p:cNvPicPr preferRelativeResize="0"/>
          <p:nvPr/>
        </p:nvPicPr>
        <p:blipFill>
          <a:blip r:embed="rId4"/>
          <a:srcRect t="3752" b="3752"/>
          <a:stretch/>
        </p:blipFill>
        <p:spPr>
          <a:xfrm>
            <a:off x="789920" y="2150641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" name="Google Shape;225;p40">
            <a:extLst>
              <a:ext uri="{FF2B5EF4-FFF2-40B4-BE49-F238E27FC236}">
                <a16:creationId xmlns:a16="http://schemas.microsoft.com/office/drawing/2014/main" id="{401B034C-4DD5-3A42-B042-0F0E1FD288C3}"/>
              </a:ext>
            </a:extLst>
          </p:cNvPr>
          <p:cNvPicPr preferRelativeResize="0"/>
          <p:nvPr/>
        </p:nvPicPr>
        <p:blipFill>
          <a:blip r:embed="rId5"/>
          <a:srcRect t="11306" b="11306"/>
          <a:stretch/>
        </p:blipFill>
        <p:spPr>
          <a:xfrm>
            <a:off x="789920" y="3021637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" name="Google Shape;225;p40">
            <a:extLst>
              <a:ext uri="{FF2B5EF4-FFF2-40B4-BE49-F238E27FC236}">
                <a16:creationId xmlns:a16="http://schemas.microsoft.com/office/drawing/2014/main" id="{6EF89EA8-22F9-5748-A259-8EC70A56A3CB}"/>
              </a:ext>
            </a:extLst>
          </p:cNvPr>
          <p:cNvPicPr preferRelativeResize="0"/>
          <p:nvPr/>
        </p:nvPicPr>
        <p:blipFill>
          <a:blip r:embed="rId6"/>
          <a:srcRect t="6701" b="6701"/>
          <a:stretch/>
        </p:blipFill>
        <p:spPr>
          <a:xfrm>
            <a:off x="789920" y="3894442"/>
            <a:ext cx="830100" cy="819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" name="Google Shape;222;p40">
            <a:extLst>
              <a:ext uri="{FF2B5EF4-FFF2-40B4-BE49-F238E27FC236}">
                <a16:creationId xmlns:a16="http://schemas.microsoft.com/office/drawing/2014/main" id="{0445F228-9D2B-3744-9505-97096EC8A520}"/>
              </a:ext>
            </a:extLst>
          </p:cNvPr>
          <p:cNvSpPr txBox="1">
            <a:spLocks/>
          </p:cNvSpPr>
          <p:nvPr/>
        </p:nvSpPr>
        <p:spPr>
          <a:xfrm>
            <a:off x="1708975" y="2248651"/>
            <a:ext cx="1991700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Антон </a:t>
            </a:r>
            <a:r>
              <a:rPr lang="ru-RU" sz="1517" b="1" dirty="0" err="1">
                <a:solidFill>
                  <a:srgbClr val="FF9900"/>
                </a:solidFill>
              </a:rPr>
              <a:t>Витвицкий</a:t>
            </a:r>
            <a:endParaRPr lang="ru-RU" sz="1517" b="1" dirty="0">
              <a:solidFill>
                <a:srgbClr val="FF9900"/>
              </a:solidFill>
            </a:endParaRP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000" dirty="0">
                <a:solidFill>
                  <a:schemeClr val="tx1"/>
                </a:solidFill>
              </a:rPr>
              <a:t>к.ф.-м.н. </a:t>
            </a:r>
            <a:r>
              <a:rPr lang="en-US" sz="1000" dirty="0">
                <a:solidFill>
                  <a:schemeClr val="tx1"/>
                </a:solidFill>
              </a:rPr>
              <a:t>Director of Computer Vision</a:t>
            </a:r>
          </a:p>
        </p:txBody>
      </p:sp>
      <p:sp>
        <p:nvSpPr>
          <p:cNvPr id="17" name="Google Shape;222;p40">
            <a:extLst>
              <a:ext uri="{FF2B5EF4-FFF2-40B4-BE49-F238E27FC236}">
                <a16:creationId xmlns:a16="http://schemas.microsoft.com/office/drawing/2014/main" id="{7D39B9E1-749C-A44D-8756-AE2FE1059967}"/>
              </a:ext>
            </a:extLst>
          </p:cNvPr>
          <p:cNvSpPr txBox="1">
            <a:spLocks/>
          </p:cNvSpPr>
          <p:nvPr/>
        </p:nvSpPr>
        <p:spPr>
          <a:xfrm>
            <a:off x="1708974" y="3123707"/>
            <a:ext cx="2083637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Виталий Сидоренко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en-US" sz="1000" dirty="0">
                <a:solidFill>
                  <a:schemeClr val="tx1"/>
                </a:solidFill>
              </a:rPr>
              <a:t>Senior Data Scientist</a:t>
            </a:r>
          </a:p>
        </p:txBody>
      </p:sp>
      <p:sp>
        <p:nvSpPr>
          <p:cNvPr id="18" name="Google Shape;222;p40">
            <a:extLst>
              <a:ext uri="{FF2B5EF4-FFF2-40B4-BE49-F238E27FC236}">
                <a16:creationId xmlns:a16="http://schemas.microsoft.com/office/drawing/2014/main" id="{5E38E83A-2787-5041-81F3-6A9D17FCAD22}"/>
              </a:ext>
            </a:extLst>
          </p:cNvPr>
          <p:cNvSpPr txBox="1">
            <a:spLocks/>
          </p:cNvSpPr>
          <p:nvPr/>
        </p:nvSpPr>
        <p:spPr>
          <a:xfrm>
            <a:off x="1708975" y="3992452"/>
            <a:ext cx="1991700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Борис </a:t>
            </a:r>
            <a:r>
              <a:rPr lang="ru-RU" sz="1517" b="1" dirty="0" err="1">
                <a:solidFill>
                  <a:srgbClr val="FF9900"/>
                </a:solidFill>
              </a:rPr>
              <a:t>Цейтлин</a:t>
            </a:r>
            <a:endParaRPr lang="ru-RU" sz="1517" b="1" dirty="0">
              <a:solidFill>
                <a:srgbClr val="FF9900"/>
              </a:solidFill>
            </a:endParaRP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en-US" sz="1000" dirty="0">
                <a:solidFill>
                  <a:schemeClr val="tx1"/>
                </a:solidFill>
              </a:rPr>
              <a:t>Senior ML Scientist</a:t>
            </a:r>
          </a:p>
        </p:txBody>
      </p:sp>
      <p:sp>
        <p:nvSpPr>
          <p:cNvPr id="19" name="Google Shape;222;p40">
            <a:extLst>
              <a:ext uri="{FF2B5EF4-FFF2-40B4-BE49-F238E27FC236}">
                <a16:creationId xmlns:a16="http://schemas.microsoft.com/office/drawing/2014/main" id="{974809FF-7808-8A4F-AD58-B2F44123551C}"/>
              </a:ext>
            </a:extLst>
          </p:cNvPr>
          <p:cNvSpPr txBox="1">
            <a:spLocks/>
          </p:cNvSpPr>
          <p:nvPr/>
        </p:nvSpPr>
        <p:spPr>
          <a:xfrm>
            <a:off x="5293637" y="1426624"/>
            <a:ext cx="1991700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Глеб Карпов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000" dirty="0">
                <a:solidFill>
                  <a:schemeClr val="tx1"/>
                </a:solidFill>
              </a:rPr>
              <a:t>исследователь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" name="Google Shape;224;p40">
            <a:extLst>
              <a:ext uri="{FF2B5EF4-FFF2-40B4-BE49-F238E27FC236}">
                <a16:creationId xmlns:a16="http://schemas.microsoft.com/office/drawing/2014/main" id="{9C3D8589-53EF-4845-8266-7436B042D915}"/>
              </a:ext>
            </a:extLst>
          </p:cNvPr>
          <p:cNvSpPr/>
          <p:nvPr/>
        </p:nvSpPr>
        <p:spPr>
          <a:xfrm>
            <a:off x="7885691" y="1160853"/>
            <a:ext cx="520200" cy="36175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25;p40">
            <a:extLst>
              <a:ext uri="{FF2B5EF4-FFF2-40B4-BE49-F238E27FC236}">
                <a16:creationId xmlns:a16="http://schemas.microsoft.com/office/drawing/2014/main" id="{FA2761CE-DF28-0C43-A3F4-71C2EE7C4962}"/>
              </a:ext>
            </a:extLst>
          </p:cNvPr>
          <p:cNvPicPr preferRelativeResize="0"/>
          <p:nvPr/>
        </p:nvPicPr>
        <p:blipFill>
          <a:blip r:embed="rId7"/>
          <a:srcRect t="14466" b="14466"/>
          <a:stretch/>
        </p:blipFill>
        <p:spPr>
          <a:xfrm>
            <a:off x="7466227" y="1245298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2" name="Google Shape;225;p40">
            <a:extLst>
              <a:ext uri="{FF2B5EF4-FFF2-40B4-BE49-F238E27FC236}">
                <a16:creationId xmlns:a16="http://schemas.microsoft.com/office/drawing/2014/main" id="{9DF24FA0-9B4C-5E48-A3C0-049DEFEC1931}"/>
              </a:ext>
            </a:extLst>
          </p:cNvPr>
          <p:cNvPicPr preferRelativeResize="0"/>
          <p:nvPr/>
        </p:nvPicPr>
        <p:blipFill>
          <a:blip r:embed="rId8"/>
          <a:srcRect t="19168" b="19168"/>
          <a:stretch/>
        </p:blipFill>
        <p:spPr>
          <a:xfrm>
            <a:off x="7466227" y="2116294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" name="Google Shape;225;p40">
            <a:extLst>
              <a:ext uri="{FF2B5EF4-FFF2-40B4-BE49-F238E27FC236}">
                <a16:creationId xmlns:a16="http://schemas.microsoft.com/office/drawing/2014/main" id="{1C0F122C-D206-FD4C-A64D-2A9D3CCEEB9C}"/>
              </a:ext>
            </a:extLst>
          </p:cNvPr>
          <p:cNvPicPr preferRelativeResize="0"/>
          <p:nvPr/>
        </p:nvPicPr>
        <p:blipFill>
          <a:blip r:embed="rId9"/>
          <a:srcRect t="9778" b="9778"/>
          <a:stretch/>
        </p:blipFill>
        <p:spPr>
          <a:xfrm>
            <a:off x="7466227" y="2987290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" name="Google Shape;225;p40">
            <a:extLst>
              <a:ext uri="{FF2B5EF4-FFF2-40B4-BE49-F238E27FC236}">
                <a16:creationId xmlns:a16="http://schemas.microsoft.com/office/drawing/2014/main" id="{9ACFEDD3-C2C5-2E43-B960-BE4DDAC3509D}"/>
              </a:ext>
            </a:extLst>
          </p:cNvPr>
          <p:cNvPicPr preferRelativeResize="0"/>
          <p:nvPr/>
        </p:nvPicPr>
        <p:blipFill>
          <a:blip r:embed="rId10"/>
          <a:srcRect l="963" r="963"/>
          <a:stretch/>
        </p:blipFill>
        <p:spPr>
          <a:xfrm>
            <a:off x="7466227" y="3860095"/>
            <a:ext cx="830100" cy="819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" name="Google Shape;222;p40">
            <a:extLst>
              <a:ext uri="{FF2B5EF4-FFF2-40B4-BE49-F238E27FC236}">
                <a16:creationId xmlns:a16="http://schemas.microsoft.com/office/drawing/2014/main" id="{859CA201-40D4-3143-85D9-C80355AB324D}"/>
              </a:ext>
            </a:extLst>
          </p:cNvPr>
          <p:cNvSpPr txBox="1">
            <a:spLocks/>
          </p:cNvSpPr>
          <p:nvPr/>
        </p:nvSpPr>
        <p:spPr>
          <a:xfrm>
            <a:off x="5293637" y="2297620"/>
            <a:ext cx="1991700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Максим Бекетов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000" dirty="0">
                <a:solidFill>
                  <a:schemeClr val="tx1"/>
                </a:solidFill>
              </a:rPr>
              <a:t>аспирант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6" name="Google Shape;222;p40">
            <a:extLst>
              <a:ext uri="{FF2B5EF4-FFF2-40B4-BE49-F238E27FC236}">
                <a16:creationId xmlns:a16="http://schemas.microsoft.com/office/drawing/2014/main" id="{6FEB9B0C-599D-6348-817F-440794CF89E4}"/>
              </a:ext>
            </a:extLst>
          </p:cNvPr>
          <p:cNvSpPr txBox="1">
            <a:spLocks/>
          </p:cNvSpPr>
          <p:nvPr/>
        </p:nvSpPr>
        <p:spPr>
          <a:xfrm>
            <a:off x="5293636" y="3172676"/>
            <a:ext cx="2083637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Евгений Романов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en-US" sz="1000" dirty="0">
                <a:solidFill>
                  <a:schemeClr val="tx1"/>
                </a:solidFill>
              </a:rPr>
              <a:t>Data Scientist</a:t>
            </a:r>
          </a:p>
        </p:txBody>
      </p:sp>
      <p:sp>
        <p:nvSpPr>
          <p:cNvPr id="27" name="Google Shape;222;p40">
            <a:extLst>
              <a:ext uri="{FF2B5EF4-FFF2-40B4-BE49-F238E27FC236}">
                <a16:creationId xmlns:a16="http://schemas.microsoft.com/office/drawing/2014/main" id="{6C274C22-D92B-534C-B217-44DCDAD42111}"/>
              </a:ext>
            </a:extLst>
          </p:cNvPr>
          <p:cNvSpPr txBox="1">
            <a:spLocks/>
          </p:cNvSpPr>
          <p:nvPr/>
        </p:nvSpPr>
        <p:spPr>
          <a:xfrm>
            <a:off x="5293637" y="4041421"/>
            <a:ext cx="1991700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Александр </a:t>
            </a:r>
            <a:br>
              <a:rPr lang="ru-RU" sz="1517" b="1" dirty="0">
                <a:solidFill>
                  <a:srgbClr val="FF9900"/>
                </a:solidFill>
              </a:rPr>
            </a:br>
            <a:r>
              <a:rPr lang="ru-RU" sz="1517" b="1" dirty="0">
                <a:solidFill>
                  <a:srgbClr val="FF9900"/>
                </a:solidFill>
              </a:rPr>
              <a:t>Брут-</a:t>
            </a:r>
            <a:r>
              <a:rPr lang="ru-RU" sz="1517" b="1" dirty="0" err="1">
                <a:solidFill>
                  <a:srgbClr val="FF9900"/>
                </a:solidFill>
              </a:rPr>
              <a:t>Бруляко</a:t>
            </a:r>
            <a:endParaRPr lang="ru-RU" sz="1517" b="1" dirty="0">
              <a:solidFill>
                <a:srgbClr val="FF9900"/>
              </a:solidFill>
            </a:endParaRP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000" dirty="0">
                <a:solidFill>
                  <a:schemeClr val="tx1"/>
                </a:solidFill>
              </a:rPr>
              <a:t>к.э.н. инженер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7812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Команда курса</a:t>
            </a:r>
            <a:endParaRPr/>
          </a:p>
        </p:txBody>
      </p:sp>
      <p:sp>
        <p:nvSpPr>
          <p:cNvPr id="222" name="Google Shape;222;p40"/>
          <p:cNvSpPr txBox="1">
            <a:spLocks noGrp="1"/>
          </p:cNvSpPr>
          <p:nvPr>
            <p:ph type="subTitle" idx="4294967295"/>
          </p:nvPr>
        </p:nvSpPr>
        <p:spPr>
          <a:xfrm>
            <a:off x="1708974" y="1389897"/>
            <a:ext cx="2141389" cy="6229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rPr lang="ru" sz="1517" b="1" dirty="0">
                <a:solidFill>
                  <a:srgbClr val="FF9900"/>
                </a:solidFill>
              </a:rPr>
              <a:t>Константин Алексин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rPr lang="ru-RU" sz="1000" dirty="0">
                <a:solidFill>
                  <a:schemeClr val="tx1"/>
                </a:solidFill>
              </a:rPr>
              <a:t>Специалист по прогнозному моделированию</a:t>
            </a:r>
            <a:endParaRPr sz="1000" dirty="0">
              <a:solidFill>
                <a:schemeClr val="tx1"/>
              </a:solidFill>
            </a:endParaRPr>
          </a:p>
        </p:txBody>
      </p:sp>
      <p:sp>
        <p:nvSpPr>
          <p:cNvPr id="224" name="Google Shape;224;p40"/>
          <p:cNvSpPr/>
          <p:nvPr/>
        </p:nvSpPr>
        <p:spPr>
          <a:xfrm>
            <a:off x="614100" y="1195200"/>
            <a:ext cx="520200" cy="36175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" name="Google Shape;225;p40"/>
          <p:cNvPicPr preferRelativeResize="0"/>
          <p:nvPr/>
        </p:nvPicPr>
        <p:blipFill>
          <a:blip r:embed="rId3"/>
          <a:srcRect t="4503" b="4503"/>
          <a:stretch/>
        </p:blipFill>
        <p:spPr>
          <a:xfrm>
            <a:off x="789920" y="1291887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" name="Google Shape;225;p40">
            <a:extLst>
              <a:ext uri="{FF2B5EF4-FFF2-40B4-BE49-F238E27FC236}">
                <a16:creationId xmlns:a16="http://schemas.microsoft.com/office/drawing/2014/main" id="{C18948FA-AA9F-A34D-979C-C7E1397B69E5}"/>
              </a:ext>
            </a:extLst>
          </p:cNvPr>
          <p:cNvPicPr preferRelativeResize="0"/>
          <p:nvPr/>
        </p:nvPicPr>
        <p:blipFill>
          <a:blip r:embed="rId4"/>
          <a:srcRect t="10689" b="10689"/>
          <a:stretch/>
        </p:blipFill>
        <p:spPr>
          <a:xfrm>
            <a:off x="749302" y="2674880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" name="Google Shape;225;p40">
            <a:extLst>
              <a:ext uri="{FF2B5EF4-FFF2-40B4-BE49-F238E27FC236}">
                <a16:creationId xmlns:a16="http://schemas.microsoft.com/office/drawing/2014/main" id="{401B034C-4DD5-3A42-B042-0F0E1FD288C3}"/>
              </a:ext>
            </a:extLst>
          </p:cNvPr>
          <p:cNvPicPr preferRelativeResize="0"/>
          <p:nvPr/>
        </p:nvPicPr>
        <p:blipFill>
          <a:blip r:embed="rId5"/>
          <a:srcRect t="15853" b="15853"/>
          <a:stretch/>
        </p:blipFill>
        <p:spPr>
          <a:xfrm>
            <a:off x="789920" y="3880011"/>
            <a:ext cx="830100" cy="819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" name="Google Shape;222;p40">
            <a:extLst>
              <a:ext uri="{FF2B5EF4-FFF2-40B4-BE49-F238E27FC236}">
                <a16:creationId xmlns:a16="http://schemas.microsoft.com/office/drawing/2014/main" id="{0445F228-9D2B-3744-9505-97096EC8A520}"/>
              </a:ext>
            </a:extLst>
          </p:cNvPr>
          <p:cNvSpPr txBox="1">
            <a:spLocks/>
          </p:cNvSpPr>
          <p:nvPr/>
        </p:nvSpPr>
        <p:spPr>
          <a:xfrm>
            <a:off x="1708974" y="2772890"/>
            <a:ext cx="2083636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Алексей Кисляков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000" dirty="0">
                <a:solidFill>
                  <a:schemeClr val="tx1"/>
                </a:solidFill>
              </a:rPr>
              <a:t>к.э.н., к.т.н. преподаватель/исследователь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" name="Google Shape;222;p40">
            <a:extLst>
              <a:ext uri="{FF2B5EF4-FFF2-40B4-BE49-F238E27FC236}">
                <a16:creationId xmlns:a16="http://schemas.microsoft.com/office/drawing/2014/main" id="{7D39B9E1-749C-A44D-8756-AE2FE1059967}"/>
              </a:ext>
            </a:extLst>
          </p:cNvPr>
          <p:cNvSpPr txBox="1">
            <a:spLocks/>
          </p:cNvSpPr>
          <p:nvPr/>
        </p:nvSpPr>
        <p:spPr>
          <a:xfrm>
            <a:off x="1726080" y="3978021"/>
            <a:ext cx="2083637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Вероника Иванова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en-US" sz="1000" dirty="0">
                <a:solidFill>
                  <a:schemeClr val="tx1"/>
                </a:solidFill>
              </a:rPr>
              <a:t>Data Scientist</a:t>
            </a:r>
          </a:p>
        </p:txBody>
      </p:sp>
      <p:sp>
        <p:nvSpPr>
          <p:cNvPr id="18" name="Google Shape;222;p40">
            <a:extLst>
              <a:ext uri="{FF2B5EF4-FFF2-40B4-BE49-F238E27FC236}">
                <a16:creationId xmlns:a16="http://schemas.microsoft.com/office/drawing/2014/main" id="{5E38E83A-2787-5041-81F3-6A9D17FCAD22}"/>
              </a:ext>
            </a:extLst>
          </p:cNvPr>
          <p:cNvSpPr txBox="1">
            <a:spLocks/>
          </p:cNvSpPr>
          <p:nvPr/>
        </p:nvSpPr>
        <p:spPr>
          <a:xfrm>
            <a:off x="5293637" y="3978021"/>
            <a:ext cx="2141388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Дмитрий </a:t>
            </a:r>
            <a:r>
              <a:rPr lang="ru-RU" sz="1517" b="1" dirty="0" err="1">
                <a:solidFill>
                  <a:srgbClr val="FF9900"/>
                </a:solidFill>
              </a:rPr>
              <a:t>Гайнуллин</a:t>
            </a:r>
            <a:endParaRPr lang="ru-RU" sz="1517" b="1" dirty="0">
              <a:solidFill>
                <a:srgbClr val="FF9900"/>
              </a:solidFill>
            </a:endParaRP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en-US" sz="1000" dirty="0">
                <a:solidFill>
                  <a:schemeClr val="tx1"/>
                </a:solidFill>
              </a:rPr>
              <a:t>ML Engineer</a:t>
            </a:r>
          </a:p>
        </p:txBody>
      </p:sp>
      <p:sp>
        <p:nvSpPr>
          <p:cNvPr id="19" name="Google Shape;222;p40">
            <a:extLst>
              <a:ext uri="{FF2B5EF4-FFF2-40B4-BE49-F238E27FC236}">
                <a16:creationId xmlns:a16="http://schemas.microsoft.com/office/drawing/2014/main" id="{974809FF-7808-8A4F-AD58-B2F44123551C}"/>
              </a:ext>
            </a:extLst>
          </p:cNvPr>
          <p:cNvSpPr txBox="1">
            <a:spLocks/>
          </p:cNvSpPr>
          <p:nvPr/>
        </p:nvSpPr>
        <p:spPr>
          <a:xfrm>
            <a:off x="5293637" y="1389897"/>
            <a:ext cx="1991700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Валерий Валов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en-US" sz="1000" dirty="0">
                <a:solidFill>
                  <a:schemeClr val="tx1"/>
                </a:solidFill>
              </a:rPr>
              <a:t>EdTech</a:t>
            </a:r>
          </a:p>
        </p:txBody>
      </p:sp>
      <p:sp>
        <p:nvSpPr>
          <p:cNvPr id="20" name="Google Shape;224;p40">
            <a:extLst>
              <a:ext uri="{FF2B5EF4-FFF2-40B4-BE49-F238E27FC236}">
                <a16:creationId xmlns:a16="http://schemas.microsoft.com/office/drawing/2014/main" id="{9C3D8589-53EF-4845-8266-7436B042D915}"/>
              </a:ext>
            </a:extLst>
          </p:cNvPr>
          <p:cNvSpPr/>
          <p:nvPr/>
        </p:nvSpPr>
        <p:spPr>
          <a:xfrm>
            <a:off x="7885691" y="1160853"/>
            <a:ext cx="520200" cy="36175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25;p40">
            <a:extLst>
              <a:ext uri="{FF2B5EF4-FFF2-40B4-BE49-F238E27FC236}">
                <a16:creationId xmlns:a16="http://schemas.microsoft.com/office/drawing/2014/main" id="{FA2761CE-DF28-0C43-A3F4-71C2EE7C4962}"/>
              </a:ext>
            </a:extLst>
          </p:cNvPr>
          <p:cNvPicPr preferRelativeResize="0"/>
          <p:nvPr/>
        </p:nvPicPr>
        <p:blipFill>
          <a:blip r:embed="rId6"/>
          <a:srcRect t="12308" b="12308"/>
          <a:stretch/>
        </p:blipFill>
        <p:spPr>
          <a:xfrm>
            <a:off x="7468371" y="1291887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2" name="Google Shape;225;p40">
            <a:extLst>
              <a:ext uri="{FF2B5EF4-FFF2-40B4-BE49-F238E27FC236}">
                <a16:creationId xmlns:a16="http://schemas.microsoft.com/office/drawing/2014/main" id="{9DF24FA0-9B4C-5E48-A3C0-049DEFEC1931}"/>
              </a:ext>
            </a:extLst>
          </p:cNvPr>
          <p:cNvPicPr preferRelativeResize="0"/>
          <p:nvPr/>
        </p:nvPicPr>
        <p:blipFill>
          <a:blip r:embed="rId7"/>
          <a:srcRect t="669" b="669"/>
          <a:stretch/>
        </p:blipFill>
        <p:spPr>
          <a:xfrm>
            <a:off x="7466228" y="2674880"/>
            <a:ext cx="830100" cy="819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" name="Google Shape;222;p40">
            <a:extLst>
              <a:ext uri="{FF2B5EF4-FFF2-40B4-BE49-F238E27FC236}">
                <a16:creationId xmlns:a16="http://schemas.microsoft.com/office/drawing/2014/main" id="{859CA201-40D4-3143-85D9-C80355AB324D}"/>
              </a:ext>
            </a:extLst>
          </p:cNvPr>
          <p:cNvSpPr txBox="1">
            <a:spLocks/>
          </p:cNvSpPr>
          <p:nvPr/>
        </p:nvSpPr>
        <p:spPr>
          <a:xfrm>
            <a:off x="5315408" y="2772890"/>
            <a:ext cx="1991700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Кирилл Панфилов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000" dirty="0" err="1">
                <a:solidFill>
                  <a:schemeClr val="tx1"/>
                </a:solidFill>
              </a:rPr>
              <a:t>Блогер</a:t>
            </a:r>
            <a:r>
              <a:rPr lang="ru-RU" sz="1000" dirty="0">
                <a:solidFill>
                  <a:schemeClr val="tx1"/>
                </a:solidFill>
              </a:rPr>
              <a:t>/программист</a:t>
            </a:r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15" name="Google Shape;225;p40">
            <a:extLst>
              <a:ext uri="{FF2B5EF4-FFF2-40B4-BE49-F238E27FC236}">
                <a16:creationId xmlns:a16="http://schemas.microsoft.com/office/drawing/2014/main" id="{6EF89EA8-22F9-5748-A259-8EC70A56A3CB}"/>
              </a:ext>
            </a:extLst>
          </p:cNvPr>
          <p:cNvPicPr preferRelativeResize="0"/>
          <p:nvPr/>
        </p:nvPicPr>
        <p:blipFill>
          <a:blip r:embed="rId8"/>
          <a:srcRect t="7452" b="7452"/>
          <a:stretch/>
        </p:blipFill>
        <p:spPr>
          <a:xfrm>
            <a:off x="7466228" y="3880011"/>
            <a:ext cx="830100" cy="8190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86232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1EA1B076-26AA-FD4F-B421-94B757088900}"/>
              </a:ext>
            </a:extLst>
          </p:cNvPr>
          <p:cNvSpPr txBox="1"/>
          <p:nvPr/>
        </p:nvSpPr>
        <p:spPr>
          <a:xfrm>
            <a:off x="7127950" y="3169994"/>
            <a:ext cx="939681" cy="4154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800" dirty="0"/>
              <a:t>Игорь Стурейко</a:t>
            </a:r>
          </a:p>
          <a:p>
            <a:pPr>
              <a:spcAft>
                <a:spcPts val="600"/>
              </a:spcAft>
            </a:pPr>
            <a:r>
              <a:rPr lang="ru-RU" sz="800" dirty="0"/>
              <a:t>Глеб Карпов</a:t>
            </a:r>
            <a:endParaRPr lang="en-US" sz="8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E96BD92-0F97-A34B-9483-F2DDA4D35B8B}"/>
              </a:ext>
            </a:extLst>
          </p:cNvPr>
          <p:cNvSpPr txBox="1"/>
          <p:nvPr/>
        </p:nvSpPr>
        <p:spPr>
          <a:xfrm>
            <a:off x="7490390" y="1816493"/>
            <a:ext cx="1154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sz="800" dirty="0"/>
              <a:t>Игорь Стурейко</a:t>
            </a:r>
          </a:p>
          <a:p>
            <a:r>
              <a:rPr lang="ru-RU" sz="800" dirty="0"/>
              <a:t>Артем Червяков</a:t>
            </a:r>
          </a:p>
          <a:p>
            <a:r>
              <a:rPr lang="ru-RU" sz="800" dirty="0"/>
              <a:t>Константин Алексин</a:t>
            </a:r>
          </a:p>
          <a:p>
            <a:r>
              <a:rPr lang="ru-RU" sz="800" dirty="0"/>
              <a:t>Евгений Романов</a:t>
            </a:r>
            <a:endParaRPr lang="en-US" sz="8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1A4CE0-5B34-BE4C-833F-12A85792846B}"/>
              </a:ext>
            </a:extLst>
          </p:cNvPr>
          <p:cNvSpPr txBox="1"/>
          <p:nvPr/>
        </p:nvSpPr>
        <p:spPr>
          <a:xfrm>
            <a:off x="2982740" y="1803863"/>
            <a:ext cx="63511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sz="800" dirty="0"/>
              <a:t>Евгений</a:t>
            </a:r>
          </a:p>
          <a:p>
            <a:r>
              <a:rPr lang="ru-RU" sz="800" dirty="0" err="1"/>
              <a:t>Ревняков</a:t>
            </a:r>
            <a:endParaRPr lang="en-US" sz="800" dirty="0"/>
          </a:p>
        </p:txBody>
      </p:sp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курса</a:t>
            </a:r>
            <a:endParaRPr/>
          </a:p>
        </p:txBody>
      </p:sp>
      <p:sp>
        <p:nvSpPr>
          <p:cNvPr id="271" name="Google Shape;271;p44"/>
          <p:cNvSpPr/>
          <p:nvPr/>
        </p:nvSpPr>
        <p:spPr>
          <a:xfrm>
            <a:off x="4491135" y="669270"/>
            <a:ext cx="3034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" sz="1600" dirty="0">
                <a:solidFill>
                  <a:srgbClr val="1F1F1F"/>
                </a:solidFill>
                <a:latin typeface="Google Sans"/>
                <a:sym typeface="Roboto"/>
              </a:rPr>
              <a:t>Введение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  <a:p>
            <a:r>
              <a:rPr lang="ru" sz="1600" dirty="0">
                <a:solidFill>
                  <a:srgbClr val="1F1F1F"/>
                </a:solidFill>
                <a:latin typeface="Google Sans"/>
                <a:sym typeface="Roboto"/>
              </a:rPr>
              <a:t>в </a:t>
            </a:r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Python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272" name="Google Shape;272;p44"/>
          <p:cNvSpPr/>
          <p:nvPr/>
        </p:nvSpPr>
        <p:spPr>
          <a:xfrm>
            <a:off x="534821" y="1862921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Advanced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Python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44"/>
          <p:cNvSpPr/>
          <p:nvPr/>
        </p:nvSpPr>
        <p:spPr>
          <a:xfrm>
            <a:off x="3980224" y="1847803"/>
            <a:ext cx="3428859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Python </a:t>
            </a: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для </a:t>
            </a: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ML </a:t>
            </a: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b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работа с БД</a:t>
            </a:r>
            <a:endParaRPr lang="en-US"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44"/>
          <p:cNvSpPr/>
          <p:nvPr/>
        </p:nvSpPr>
        <p:spPr>
          <a:xfrm>
            <a:off x="4140833" y="2947320"/>
            <a:ext cx="29706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Теоретический </a:t>
            </a:r>
            <a:b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минимум </a:t>
            </a: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ML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6" name="Google Shape;276;p44"/>
          <p:cNvCxnSpPr>
            <a:cxnSpLocks/>
            <a:stCxn id="272" idx="3"/>
            <a:endCxn id="273" idx="1"/>
          </p:cNvCxnSpPr>
          <p:nvPr/>
        </p:nvCxnSpPr>
        <p:spPr>
          <a:xfrm flipV="1">
            <a:off x="3008021" y="2137453"/>
            <a:ext cx="972203" cy="15118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77" name="Google Shape;277;p44"/>
          <p:cNvCxnSpPr>
            <a:cxnSpLocks/>
            <a:stCxn id="271" idx="1"/>
            <a:endCxn id="272" idx="0"/>
          </p:cNvCxnSpPr>
          <p:nvPr/>
        </p:nvCxnSpPr>
        <p:spPr>
          <a:xfrm rot="10800000" flipV="1">
            <a:off x="1771421" y="958919"/>
            <a:ext cx="2719714" cy="904001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78" name="Google Shape;278;p44"/>
          <p:cNvSpPr/>
          <p:nvPr/>
        </p:nvSpPr>
        <p:spPr>
          <a:xfrm>
            <a:off x="500550" y="3983922"/>
            <a:ext cx="3350988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Основные методы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машинного обучения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9" name="Google Shape;279;p44"/>
          <p:cNvCxnSpPr>
            <a:cxnSpLocks/>
            <a:stCxn id="273" idx="3"/>
            <a:endCxn id="274" idx="3"/>
          </p:cNvCxnSpPr>
          <p:nvPr/>
        </p:nvCxnSpPr>
        <p:spPr>
          <a:xfrm flipH="1">
            <a:off x="7111433" y="2137453"/>
            <a:ext cx="297650" cy="1099517"/>
          </a:xfrm>
          <a:prstGeom prst="curvedConnector3">
            <a:avLst>
              <a:gd name="adj1" fmla="val -76802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44"/>
          <p:cNvCxnSpPr>
            <a:cxnSpLocks/>
            <a:stCxn id="274" idx="1"/>
            <a:endCxn id="278" idx="0"/>
          </p:cNvCxnSpPr>
          <p:nvPr/>
        </p:nvCxnSpPr>
        <p:spPr>
          <a:xfrm rot="10800000" flipV="1">
            <a:off x="2176045" y="3236970"/>
            <a:ext cx="1964789" cy="746952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28" name="Google Shape;225;p40">
            <a:extLst>
              <a:ext uri="{FF2B5EF4-FFF2-40B4-BE49-F238E27FC236}">
                <a16:creationId xmlns:a16="http://schemas.microsoft.com/office/drawing/2014/main" id="{25AA0674-F512-9F4F-BB4B-AD92C5C6C2D0}"/>
              </a:ext>
            </a:extLst>
          </p:cNvPr>
          <p:cNvPicPr preferRelativeResize="0"/>
          <p:nvPr/>
        </p:nvPicPr>
        <p:blipFill>
          <a:blip r:embed="rId3"/>
          <a:srcRect t="2849" b="2849"/>
          <a:stretch/>
        </p:blipFill>
        <p:spPr>
          <a:xfrm>
            <a:off x="6986215" y="764568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9" name="Google Shape;225;p40">
            <a:extLst>
              <a:ext uri="{FF2B5EF4-FFF2-40B4-BE49-F238E27FC236}">
                <a16:creationId xmlns:a16="http://schemas.microsoft.com/office/drawing/2014/main" id="{D9C1998F-4E8B-F34E-B99E-DF7E32DDC358}"/>
              </a:ext>
            </a:extLst>
          </p:cNvPr>
          <p:cNvPicPr preferRelativeResize="0"/>
          <p:nvPr/>
        </p:nvPicPr>
        <p:blipFill>
          <a:blip r:embed="rId4"/>
          <a:srcRect t="13297" b="13297"/>
          <a:stretch/>
        </p:blipFill>
        <p:spPr>
          <a:xfrm>
            <a:off x="3335309" y="4075571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" name="Google Shape;225;p40">
            <a:extLst>
              <a:ext uri="{FF2B5EF4-FFF2-40B4-BE49-F238E27FC236}">
                <a16:creationId xmlns:a16="http://schemas.microsoft.com/office/drawing/2014/main" id="{35F41952-5547-794A-A4B5-D27356C89641}"/>
              </a:ext>
            </a:extLst>
          </p:cNvPr>
          <p:cNvPicPr preferRelativeResize="0"/>
          <p:nvPr/>
        </p:nvPicPr>
        <p:blipFill>
          <a:blip r:embed="rId5"/>
          <a:srcRect t="8448" b="8448"/>
          <a:stretch/>
        </p:blipFill>
        <p:spPr>
          <a:xfrm>
            <a:off x="2477029" y="1952073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" name="Google Shape;228;p40">
            <a:extLst>
              <a:ext uri="{FF2B5EF4-FFF2-40B4-BE49-F238E27FC236}">
                <a16:creationId xmlns:a16="http://schemas.microsoft.com/office/drawing/2014/main" id="{0744F57F-5683-6241-BF48-73D4D625C635}"/>
              </a:ext>
            </a:extLst>
          </p:cNvPr>
          <p:cNvPicPr preferRelativeResize="0"/>
          <p:nvPr/>
        </p:nvPicPr>
        <p:blipFill>
          <a:blip r:embed="rId6"/>
          <a:srcRect t="11956" b="11956"/>
          <a:stretch/>
        </p:blipFill>
        <p:spPr>
          <a:xfrm>
            <a:off x="6000205" y="1946144"/>
            <a:ext cx="415050" cy="39600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3" name="Google Shape;530;p82">
            <a:extLst>
              <a:ext uri="{FF2B5EF4-FFF2-40B4-BE49-F238E27FC236}">
                <a16:creationId xmlns:a16="http://schemas.microsoft.com/office/drawing/2014/main" id="{CCDE05CC-2BC0-2242-878F-9266DBB0C31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506074" y="1325172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CD39ED7-986F-C44F-AB9B-9B7D2D7A7297}"/>
              </a:ext>
            </a:extLst>
          </p:cNvPr>
          <p:cNvSpPr txBox="1"/>
          <p:nvPr/>
        </p:nvSpPr>
        <p:spPr>
          <a:xfrm>
            <a:off x="6686076" y="1298950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5" name="Google Shape;530;p82">
            <a:extLst>
              <a:ext uri="{FF2B5EF4-FFF2-40B4-BE49-F238E27FC236}">
                <a16:creationId xmlns:a16="http://schemas.microsoft.com/office/drawing/2014/main" id="{F8762030-AB6E-EA48-94AA-05667E56E0B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107950" y="2479693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EE8DB15-D7EB-AF4A-AF42-E23E858A9200}"/>
              </a:ext>
            </a:extLst>
          </p:cNvPr>
          <p:cNvSpPr txBox="1"/>
          <p:nvPr/>
        </p:nvSpPr>
        <p:spPr>
          <a:xfrm>
            <a:off x="2287952" y="2453471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7" name="Google Shape;530;p82">
            <a:extLst>
              <a:ext uri="{FF2B5EF4-FFF2-40B4-BE49-F238E27FC236}">
                <a16:creationId xmlns:a16="http://schemas.microsoft.com/office/drawing/2014/main" id="{9B0FF9F4-BD74-6D4A-84F0-EEE42E67D71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107950" y="2700425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B8E2FDB-CC58-2148-AEE8-60319C2CDB06}"/>
              </a:ext>
            </a:extLst>
          </p:cNvPr>
          <p:cNvSpPr txBox="1"/>
          <p:nvPr/>
        </p:nvSpPr>
        <p:spPr>
          <a:xfrm>
            <a:off x="2287952" y="2674203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9" name="Google Shape;530;p82">
            <a:extLst>
              <a:ext uri="{FF2B5EF4-FFF2-40B4-BE49-F238E27FC236}">
                <a16:creationId xmlns:a16="http://schemas.microsoft.com/office/drawing/2014/main" id="{B93C8975-AB14-2B4C-ABCD-AAE0570C29D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571396" y="2468443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3C42D55-1755-C841-9C69-D39873572F99}"/>
              </a:ext>
            </a:extLst>
          </p:cNvPr>
          <p:cNvSpPr txBox="1"/>
          <p:nvPr/>
        </p:nvSpPr>
        <p:spPr>
          <a:xfrm>
            <a:off x="6751398" y="2442221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25" name="Google Shape;530;p82">
            <a:extLst>
              <a:ext uri="{FF2B5EF4-FFF2-40B4-BE49-F238E27FC236}">
                <a16:creationId xmlns:a16="http://schemas.microsoft.com/office/drawing/2014/main" id="{F83CD1EB-5BF6-BC4C-B06B-F4343799D93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506074" y="1521013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7504E57-C94A-3C4D-A330-D4A7DEF3FED0}"/>
              </a:ext>
            </a:extLst>
          </p:cNvPr>
          <p:cNvSpPr txBox="1"/>
          <p:nvPr/>
        </p:nvSpPr>
        <p:spPr>
          <a:xfrm>
            <a:off x="6686076" y="1494791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3EE23D-DE15-3D4E-B0BE-8737EDE9E520}"/>
              </a:ext>
            </a:extLst>
          </p:cNvPr>
          <p:cNvSpPr txBox="1"/>
          <p:nvPr/>
        </p:nvSpPr>
        <p:spPr>
          <a:xfrm>
            <a:off x="7525135" y="630692"/>
            <a:ext cx="686406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800" dirty="0"/>
              <a:t>Игорь</a:t>
            </a:r>
            <a:br>
              <a:rPr lang="ru-RU" sz="800" dirty="0"/>
            </a:br>
            <a:r>
              <a:rPr lang="ru-RU" sz="800" dirty="0"/>
              <a:t>Стурейко</a:t>
            </a:r>
          </a:p>
          <a:p>
            <a:pPr>
              <a:spcAft>
                <a:spcPts val="600"/>
              </a:spcAft>
            </a:pPr>
            <a:r>
              <a:rPr lang="ru-RU" sz="800" dirty="0"/>
              <a:t>Кирилл</a:t>
            </a:r>
            <a:br>
              <a:rPr lang="ru-RU" sz="800" dirty="0"/>
            </a:br>
            <a:r>
              <a:rPr lang="ru-RU" sz="800" dirty="0"/>
              <a:t>Панфилов</a:t>
            </a:r>
            <a:endParaRPr lang="en-US" sz="800" dirty="0"/>
          </a:p>
        </p:txBody>
      </p:sp>
      <p:pic>
        <p:nvPicPr>
          <p:cNvPr id="42" name="Google Shape;228;p40">
            <a:extLst>
              <a:ext uri="{FF2B5EF4-FFF2-40B4-BE49-F238E27FC236}">
                <a16:creationId xmlns:a16="http://schemas.microsoft.com/office/drawing/2014/main" id="{B2F4EEC4-F1DF-BA47-98C0-880F88D63D05}"/>
              </a:ext>
            </a:extLst>
          </p:cNvPr>
          <p:cNvPicPr preferRelativeResize="0"/>
          <p:nvPr/>
        </p:nvPicPr>
        <p:blipFill>
          <a:blip r:embed="rId8"/>
          <a:srcRect t="10047" b="10047"/>
          <a:stretch/>
        </p:blipFill>
        <p:spPr>
          <a:xfrm>
            <a:off x="5527782" y="1946144"/>
            <a:ext cx="415050" cy="39600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3" name="Google Shape;228;p40">
            <a:extLst>
              <a:ext uri="{FF2B5EF4-FFF2-40B4-BE49-F238E27FC236}">
                <a16:creationId xmlns:a16="http://schemas.microsoft.com/office/drawing/2014/main" id="{1EFBF673-22EC-A744-83B8-269504F50B5C}"/>
              </a:ext>
            </a:extLst>
          </p:cNvPr>
          <p:cNvPicPr preferRelativeResize="0"/>
          <p:nvPr/>
        </p:nvPicPr>
        <p:blipFill>
          <a:blip r:embed="rId8"/>
          <a:srcRect t="10047" b="10047"/>
          <a:stretch/>
        </p:blipFill>
        <p:spPr>
          <a:xfrm>
            <a:off x="6531599" y="774405"/>
            <a:ext cx="415050" cy="39600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5" name="Google Shape;228;p40">
            <a:extLst>
              <a:ext uri="{FF2B5EF4-FFF2-40B4-BE49-F238E27FC236}">
                <a16:creationId xmlns:a16="http://schemas.microsoft.com/office/drawing/2014/main" id="{0CDA1A0A-06BD-1946-8A54-54EF103D3856}"/>
              </a:ext>
            </a:extLst>
          </p:cNvPr>
          <p:cNvPicPr preferRelativeResize="0"/>
          <p:nvPr/>
        </p:nvPicPr>
        <p:blipFill>
          <a:blip r:embed="rId9"/>
          <a:srcRect t="15637" b="15637"/>
          <a:stretch/>
        </p:blipFill>
        <p:spPr>
          <a:xfrm>
            <a:off x="6608997" y="3042791"/>
            <a:ext cx="415050" cy="39600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6" name="Google Shape;228;p40">
            <a:extLst>
              <a:ext uri="{FF2B5EF4-FFF2-40B4-BE49-F238E27FC236}">
                <a16:creationId xmlns:a16="http://schemas.microsoft.com/office/drawing/2014/main" id="{9479C981-8A21-2D48-95FE-18DB66D4B570}"/>
              </a:ext>
            </a:extLst>
          </p:cNvPr>
          <p:cNvPicPr preferRelativeResize="0"/>
          <p:nvPr/>
        </p:nvPicPr>
        <p:blipFill>
          <a:blip r:embed="rId8"/>
          <a:srcRect t="10047" b="10047"/>
          <a:stretch/>
        </p:blipFill>
        <p:spPr>
          <a:xfrm>
            <a:off x="6136574" y="3042791"/>
            <a:ext cx="415050" cy="39600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8" name="Google Shape;228;p40">
            <a:extLst>
              <a:ext uri="{FF2B5EF4-FFF2-40B4-BE49-F238E27FC236}">
                <a16:creationId xmlns:a16="http://schemas.microsoft.com/office/drawing/2014/main" id="{BE6EF445-6BC7-9D4F-AB76-D82D22F93270}"/>
              </a:ext>
            </a:extLst>
          </p:cNvPr>
          <p:cNvPicPr preferRelativeResize="0"/>
          <p:nvPr/>
        </p:nvPicPr>
        <p:blipFill>
          <a:blip r:embed="rId10"/>
          <a:srcRect t="13550" b="13550"/>
          <a:stretch/>
        </p:blipFill>
        <p:spPr>
          <a:xfrm>
            <a:off x="2851654" y="4075568"/>
            <a:ext cx="415050" cy="396003"/>
          </a:xfrm>
          <a:prstGeom prst="ellipse">
            <a:avLst/>
          </a:prstGeom>
          <a:noFill/>
          <a:ln>
            <a:noFill/>
          </a:ln>
        </p:spPr>
      </p:pic>
      <p:sp>
        <p:nvSpPr>
          <p:cNvPr id="50" name="Google Shape;278;p44">
            <a:extLst>
              <a:ext uri="{FF2B5EF4-FFF2-40B4-BE49-F238E27FC236}">
                <a16:creationId xmlns:a16="http://schemas.microsoft.com/office/drawing/2014/main" id="{97C3207F-070C-984C-AB48-D6E345C22189}"/>
              </a:ext>
            </a:extLst>
          </p:cNvPr>
          <p:cNvSpPr/>
          <p:nvPr/>
        </p:nvSpPr>
        <p:spPr>
          <a:xfrm>
            <a:off x="5144226" y="3983921"/>
            <a:ext cx="30837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Проектная работа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B500AC69-3C3E-EF47-9E8E-5DF23250CB04}"/>
              </a:ext>
            </a:extLst>
          </p:cNvPr>
          <p:cNvCxnSpPr>
            <a:cxnSpLocks/>
            <a:stCxn id="278" idx="2"/>
            <a:endCxn id="50" idx="2"/>
          </p:cNvCxnSpPr>
          <p:nvPr/>
        </p:nvCxnSpPr>
        <p:spPr>
          <a:xfrm rot="5400000" flipH="1" flipV="1">
            <a:off x="4431059" y="2308206"/>
            <a:ext cx="1" cy="4510032"/>
          </a:xfrm>
          <a:prstGeom prst="curvedConnector3">
            <a:avLst>
              <a:gd name="adj1" fmla="val -228600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1F91945-A9D6-CD48-B1AE-A0E5C60E212D}"/>
              </a:ext>
            </a:extLst>
          </p:cNvPr>
          <p:cNvSpPr txBox="1"/>
          <p:nvPr/>
        </p:nvSpPr>
        <p:spPr>
          <a:xfrm>
            <a:off x="3857962" y="3942712"/>
            <a:ext cx="1026243" cy="61555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800" dirty="0"/>
              <a:t>Валерий Валов</a:t>
            </a:r>
          </a:p>
          <a:p>
            <a:pPr>
              <a:spcAft>
                <a:spcPts val="600"/>
              </a:spcAft>
            </a:pPr>
            <a:r>
              <a:rPr lang="ru-RU" sz="800" dirty="0"/>
              <a:t>Мария Тихонова</a:t>
            </a:r>
          </a:p>
          <a:p>
            <a:pPr>
              <a:spcAft>
                <a:spcPts val="600"/>
              </a:spcAft>
            </a:pPr>
            <a:r>
              <a:rPr lang="ru-RU" sz="800" dirty="0"/>
              <a:t>Евгений Романов</a:t>
            </a:r>
            <a:endParaRPr lang="en-US" sz="800" dirty="0"/>
          </a:p>
        </p:txBody>
      </p:sp>
      <p:pic>
        <p:nvPicPr>
          <p:cNvPr id="51" name="Google Shape;225;p40">
            <a:extLst>
              <a:ext uri="{FF2B5EF4-FFF2-40B4-BE49-F238E27FC236}">
                <a16:creationId xmlns:a16="http://schemas.microsoft.com/office/drawing/2014/main" id="{35ADD7DD-0994-A847-8905-5F80F3FADF87}"/>
              </a:ext>
            </a:extLst>
          </p:cNvPr>
          <p:cNvPicPr preferRelativeResize="0"/>
          <p:nvPr/>
        </p:nvPicPr>
        <p:blipFill>
          <a:blip r:embed="rId4"/>
          <a:srcRect t="13297" b="13297"/>
          <a:stretch/>
        </p:blipFill>
        <p:spPr>
          <a:xfrm>
            <a:off x="7712377" y="4075570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F40E260C-54E7-5642-89DD-ADB0C192FA9E}"/>
              </a:ext>
            </a:extLst>
          </p:cNvPr>
          <p:cNvSpPr txBox="1"/>
          <p:nvPr/>
        </p:nvSpPr>
        <p:spPr>
          <a:xfrm>
            <a:off x="8242407" y="4104293"/>
            <a:ext cx="63991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sz="800" dirty="0"/>
              <a:t>Мария</a:t>
            </a:r>
          </a:p>
          <a:p>
            <a:r>
              <a:rPr lang="ru-RU" sz="800" dirty="0"/>
              <a:t>Тихонова</a:t>
            </a:r>
            <a:endParaRPr lang="en-US" sz="800" dirty="0"/>
          </a:p>
        </p:txBody>
      </p:sp>
      <p:pic>
        <p:nvPicPr>
          <p:cNvPr id="53" name="Google Shape;530;p82">
            <a:extLst>
              <a:ext uri="{FF2B5EF4-FFF2-40B4-BE49-F238E27FC236}">
                <a16:creationId xmlns:a16="http://schemas.microsoft.com/office/drawing/2014/main" id="{71E0AD10-6167-104D-86AB-51E4A2F2747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289306" y="3592204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FCD16D1-7338-474C-87C0-C4E822AF1808}"/>
              </a:ext>
            </a:extLst>
          </p:cNvPr>
          <p:cNvSpPr txBox="1"/>
          <p:nvPr/>
        </p:nvSpPr>
        <p:spPr>
          <a:xfrm>
            <a:off x="6469308" y="3565982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55" name="Google Shape;530;p82">
            <a:extLst>
              <a:ext uri="{FF2B5EF4-FFF2-40B4-BE49-F238E27FC236}">
                <a16:creationId xmlns:a16="http://schemas.microsoft.com/office/drawing/2014/main" id="{1EACA93C-958F-BA4F-B67A-91550009AF9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1591419" y="4619792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126E6D77-612D-964F-B16D-A944AF51913D}"/>
              </a:ext>
            </a:extLst>
          </p:cNvPr>
          <p:cNvSpPr txBox="1"/>
          <p:nvPr/>
        </p:nvSpPr>
        <p:spPr>
          <a:xfrm>
            <a:off x="1771421" y="4593570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57" name="Google Shape;530;p82">
            <a:extLst>
              <a:ext uri="{FF2B5EF4-FFF2-40B4-BE49-F238E27FC236}">
                <a16:creationId xmlns:a16="http://schemas.microsoft.com/office/drawing/2014/main" id="{9F00384A-E8B0-D24D-9B4C-0D8D4931E6E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1591419" y="4840524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86FC6F23-1F7D-8047-B30E-35ED5FA579FC}"/>
              </a:ext>
            </a:extLst>
          </p:cNvPr>
          <p:cNvSpPr txBox="1"/>
          <p:nvPr/>
        </p:nvSpPr>
        <p:spPr>
          <a:xfrm>
            <a:off x="1771421" y="4814302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59" name="Google Shape;228;p40">
            <a:extLst>
              <a:ext uri="{FF2B5EF4-FFF2-40B4-BE49-F238E27FC236}">
                <a16:creationId xmlns:a16="http://schemas.microsoft.com/office/drawing/2014/main" id="{13C88E03-24F6-6A4F-A54F-E3A80AD79161}"/>
              </a:ext>
            </a:extLst>
          </p:cNvPr>
          <p:cNvPicPr preferRelativeResize="0"/>
          <p:nvPr/>
        </p:nvPicPr>
        <p:blipFill>
          <a:blip r:embed="rId11"/>
          <a:srcRect t="11103" b="11103"/>
          <a:stretch/>
        </p:blipFill>
        <p:spPr>
          <a:xfrm>
            <a:off x="6913137" y="1946144"/>
            <a:ext cx="415050" cy="39600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0" name="Google Shape;228;p40">
            <a:extLst>
              <a:ext uri="{FF2B5EF4-FFF2-40B4-BE49-F238E27FC236}">
                <a16:creationId xmlns:a16="http://schemas.microsoft.com/office/drawing/2014/main" id="{7CD22132-758A-0A4A-814E-E8741725CE0C}"/>
              </a:ext>
            </a:extLst>
          </p:cNvPr>
          <p:cNvPicPr preferRelativeResize="0"/>
          <p:nvPr/>
        </p:nvPicPr>
        <p:blipFill>
          <a:blip r:embed="rId12"/>
          <a:srcRect t="6002" b="6002"/>
          <a:stretch/>
        </p:blipFill>
        <p:spPr>
          <a:xfrm>
            <a:off x="6440714" y="1946144"/>
            <a:ext cx="415050" cy="39600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" name="Google Shape;228;p40">
            <a:extLst>
              <a:ext uri="{FF2B5EF4-FFF2-40B4-BE49-F238E27FC236}">
                <a16:creationId xmlns:a16="http://schemas.microsoft.com/office/drawing/2014/main" id="{9D4C8843-2996-E44A-9111-648F1B018032}"/>
              </a:ext>
            </a:extLst>
          </p:cNvPr>
          <p:cNvPicPr preferRelativeResize="0"/>
          <p:nvPr/>
        </p:nvPicPr>
        <p:blipFill>
          <a:blip r:embed="rId11"/>
          <a:srcRect t="11103" b="11103"/>
          <a:stretch/>
        </p:blipFill>
        <p:spPr>
          <a:xfrm>
            <a:off x="2366362" y="4075568"/>
            <a:ext cx="415050" cy="396003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" sz="1600" dirty="0">
                <a:solidFill>
                  <a:srgbClr val="1F1F1F"/>
                </a:solidFill>
                <a:latin typeface="Google Sans"/>
                <a:sym typeface="Roboto"/>
              </a:rPr>
              <a:t>Введение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  <a:p>
            <a:r>
              <a:rPr lang="ru" sz="1600" dirty="0">
                <a:solidFill>
                  <a:srgbClr val="1F1F1F"/>
                </a:solidFill>
                <a:latin typeface="Google Sans"/>
                <a:sym typeface="Roboto"/>
              </a:rPr>
              <a:t>в </a:t>
            </a:r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Python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89200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22479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Вводная лекция</a:t>
            </a:r>
            <a:endParaRPr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422029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Настройка окружения для работы</a:t>
            </a:r>
            <a:endParaRPr lang="en-US"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295205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Базовые типы и структуры данных. Управление потоком</a:t>
            </a:r>
            <a:endParaRPr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3482071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Работа с функциями и данными</a:t>
            </a:r>
            <a:endParaRPr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7" name="Google Shape;271;p44">
            <a:extLst>
              <a:ext uri="{FF2B5EF4-FFF2-40B4-BE49-F238E27FC236}">
                <a16:creationId xmlns:a16="http://schemas.microsoft.com/office/drawing/2014/main" id="{93DB87C6-9A77-BE48-AFE8-9E6FD684BDEB}"/>
              </a:ext>
            </a:extLst>
          </p:cNvPr>
          <p:cNvSpPr/>
          <p:nvPr/>
        </p:nvSpPr>
        <p:spPr>
          <a:xfrm>
            <a:off x="2226713" y="4012092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sz="1400" dirty="0">
                <a:solidFill>
                  <a:srgbClr val="1F1F1F"/>
                </a:solidFill>
                <a:latin typeface="Google Sans"/>
                <a:sym typeface="Roboto"/>
              </a:rPr>
              <a:t>Git, shell</a:t>
            </a:r>
            <a:endParaRPr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" name="Google Shape;271;p44">
            <a:extLst>
              <a:ext uri="{FF2B5EF4-FFF2-40B4-BE49-F238E27FC236}">
                <a16:creationId xmlns:a16="http://schemas.microsoft.com/office/drawing/2014/main" id="{FCFA0A0F-0529-E544-9923-E3AAE4181126}"/>
              </a:ext>
            </a:extLst>
          </p:cNvPr>
          <p:cNvSpPr/>
          <p:nvPr/>
        </p:nvSpPr>
        <p:spPr>
          <a:xfrm>
            <a:off x="2226713" y="4542115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Групповая менторская консультация</a:t>
            </a:r>
            <a:endParaRPr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813604" y="1676898"/>
            <a:ext cx="406289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548593" y="1941909"/>
            <a:ext cx="936310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283583" y="2206919"/>
            <a:ext cx="1466331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stCxn id="271" idx="2"/>
            <a:endCxn id="16" idx="1"/>
          </p:cNvCxnSpPr>
          <p:nvPr/>
        </p:nvCxnSpPr>
        <p:spPr>
          <a:xfrm rot="16200000" flipH="1">
            <a:off x="1018572" y="2471930"/>
            <a:ext cx="1996352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7BABB97-37B4-2248-9138-F1BB4D6122DE}"/>
              </a:ext>
            </a:extLst>
          </p:cNvPr>
          <p:cNvCxnSpPr>
            <a:stCxn id="271" idx="2"/>
            <a:endCxn id="17" idx="1"/>
          </p:cNvCxnSpPr>
          <p:nvPr/>
        </p:nvCxnSpPr>
        <p:spPr>
          <a:xfrm rot="16200000" flipH="1">
            <a:off x="753562" y="2736940"/>
            <a:ext cx="2526373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E9CB2CD1-40F9-FB4A-9875-639CC68A7199}"/>
              </a:ext>
            </a:extLst>
          </p:cNvPr>
          <p:cNvCxnSpPr>
            <a:stCxn id="271" idx="2"/>
            <a:endCxn id="18" idx="1"/>
          </p:cNvCxnSpPr>
          <p:nvPr/>
        </p:nvCxnSpPr>
        <p:spPr>
          <a:xfrm rot="16200000" flipH="1">
            <a:off x="488550" y="3001952"/>
            <a:ext cx="3056396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/>
        </p:nvGraphicFramePr>
        <p:xfrm>
          <a:off x="5355768" y="573874"/>
          <a:ext cx="2226912" cy="365760"/>
        </p:xfrm>
        <a:graphic>
          <a:graphicData uri="http://schemas.openxmlformats.org/drawingml/2006/table">
            <a:tbl>
              <a:tblPr firstRow="1" bandRow="1"/>
              <a:tblGrid>
                <a:gridCol w="37115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pic>
        <p:nvPicPr>
          <p:cNvPr id="46" name="Google Shape;530;p82">
            <a:extLst>
              <a:ext uri="{FF2B5EF4-FFF2-40B4-BE49-F238E27FC236}">
                <a16:creationId xmlns:a16="http://schemas.microsoft.com/office/drawing/2014/main" id="{43F299C2-9666-D540-A69A-8BF402009BE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175215" y="4048091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64000B9-CA8D-D74A-98B4-3BFBB2C52658}"/>
              </a:ext>
            </a:extLst>
          </p:cNvPr>
          <p:cNvSpPr txBox="1"/>
          <p:nvPr/>
        </p:nvSpPr>
        <p:spPr>
          <a:xfrm rot="20748746">
            <a:off x="7534369" y="3991997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1" name="Google Shape;530;p82">
            <a:extLst>
              <a:ext uri="{FF2B5EF4-FFF2-40B4-BE49-F238E27FC236}">
                <a16:creationId xmlns:a16="http://schemas.microsoft.com/office/drawing/2014/main" id="{6A3C3A01-8FA9-5044-B844-67B828B9AE3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175215" y="3531199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2543060-81DC-D14A-972C-E308D4DE77DE}"/>
              </a:ext>
            </a:extLst>
          </p:cNvPr>
          <p:cNvSpPr txBox="1"/>
          <p:nvPr/>
        </p:nvSpPr>
        <p:spPr>
          <a:xfrm rot="20748746">
            <a:off x="7534369" y="3475105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160609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271;p44">
            <a:extLst>
              <a:ext uri="{FF2B5EF4-FFF2-40B4-BE49-F238E27FC236}">
                <a16:creationId xmlns:a16="http://schemas.microsoft.com/office/drawing/2014/main" id="{2321D80C-0B39-C644-9004-B1B5C3433603}"/>
              </a:ext>
            </a:extLst>
          </p:cNvPr>
          <p:cNvSpPr/>
          <p:nvPr/>
        </p:nvSpPr>
        <p:spPr>
          <a:xfrm>
            <a:off x="2226713" y="189305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sz="1400" dirty="0">
                <a:solidFill>
                  <a:srgbClr val="1F1F1F"/>
                </a:solidFill>
                <a:latin typeface="Google Sans"/>
                <a:sym typeface="Roboto"/>
              </a:rPr>
              <a:t>Git, shell</a:t>
            </a:r>
            <a:endParaRPr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Advanced Python</a:t>
            </a: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2429181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Основы ООП</a:t>
            </a:r>
            <a:endParaRPr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959202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Продвинутый ООП, исключения</a:t>
            </a: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3489223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Продвинутый ООП, продолжение</a:t>
            </a:r>
            <a:endParaRPr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4019244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Модули и импорты</a:t>
            </a:r>
            <a:endParaRPr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545017" y="1945485"/>
            <a:ext cx="943462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280007" y="2210495"/>
            <a:ext cx="1473483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014996" y="2475506"/>
            <a:ext cx="2003504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stCxn id="271" idx="2"/>
            <a:endCxn id="16" idx="1"/>
          </p:cNvCxnSpPr>
          <p:nvPr/>
        </p:nvCxnSpPr>
        <p:spPr>
          <a:xfrm rot="16200000" flipH="1">
            <a:off x="749986" y="2740516"/>
            <a:ext cx="2533525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oogle Shape;530;p82">
            <a:extLst>
              <a:ext uri="{FF2B5EF4-FFF2-40B4-BE49-F238E27FC236}">
                <a16:creationId xmlns:a16="http://schemas.microsoft.com/office/drawing/2014/main" id="{85C6D6D7-CE03-954D-80A0-524917F365D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12037" y="2466240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FDC4025-0516-C64C-B1CE-6EEB38C1DB07}"/>
              </a:ext>
            </a:extLst>
          </p:cNvPr>
          <p:cNvSpPr txBox="1"/>
          <p:nvPr/>
        </p:nvSpPr>
        <p:spPr>
          <a:xfrm rot="20748746">
            <a:off x="7571191" y="2410146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graphicFrame>
        <p:nvGraphicFramePr>
          <p:cNvPr id="25" name="Table 23">
            <a:extLst>
              <a:ext uri="{FF2B5EF4-FFF2-40B4-BE49-F238E27FC236}">
                <a16:creationId xmlns:a16="http://schemas.microsoft.com/office/drawing/2014/main" id="{7E7FB325-2F90-994C-9EBD-E7024FF69C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754012"/>
              </p:ext>
            </p:extLst>
          </p:nvPr>
        </p:nvGraphicFramePr>
        <p:xfrm>
          <a:off x="5355768" y="573874"/>
          <a:ext cx="2226912" cy="365760"/>
        </p:xfrm>
        <a:graphic>
          <a:graphicData uri="http://schemas.openxmlformats.org/drawingml/2006/table">
            <a:tbl>
              <a:tblPr firstRow="1" bandRow="1"/>
              <a:tblGrid>
                <a:gridCol w="37115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sp>
        <p:nvSpPr>
          <p:cNvPr id="4" name="Notched Right Arrow 3">
            <a:extLst>
              <a:ext uri="{FF2B5EF4-FFF2-40B4-BE49-F238E27FC236}">
                <a16:creationId xmlns:a16="http://schemas.microsoft.com/office/drawing/2014/main" id="{6C70E98D-9B16-3848-B370-110B5BFC3522}"/>
              </a:ext>
            </a:extLst>
          </p:cNvPr>
          <p:cNvSpPr/>
          <p:nvPr/>
        </p:nvSpPr>
        <p:spPr>
          <a:xfrm rot="5400000">
            <a:off x="3157333" y="4570460"/>
            <a:ext cx="396000" cy="484632"/>
          </a:xfrm>
          <a:prstGeom prst="notchedRightArrow">
            <a:avLst/>
          </a:prstGeom>
          <a:solidFill>
            <a:srgbClr val="FFD9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DD218481-3AD9-3342-AE7A-E8FB1778A202}"/>
              </a:ext>
            </a:extLst>
          </p:cNvPr>
          <p:cNvCxnSpPr>
            <a:cxnSpLocks/>
            <a:stCxn id="271" idx="2"/>
            <a:endCxn id="33" idx="1"/>
          </p:cNvCxnSpPr>
          <p:nvPr/>
        </p:nvCxnSpPr>
        <p:spPr>
          <a:xfrm rot="16200000" flipH="1">
            <a:off x="1813079" y="1677423"/>
            <a:ext cx="407339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2642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Advanced Python</a:t>
            </a: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2432056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Тесты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962077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Знакомство со встроенными модулями</a:t>
            </a: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349209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Файлы и сеть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4022119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Практика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543580" y="1946922"/>
            <a:ext cx="946337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278569" y="2211933"/>
            <a:ext cx="1476358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013559" y="2476943"/>
            <a:ext cx="2006379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stCxn id="271" idx="2"/>
            <a:endCxn id="16" idx="1"/>
          </p:cNvCxnSpPr>
          <p:nvPr/>
        </p:nvCxnSpPr>
        <p:spPr>
          <a:xfrm rot="16200000" flipH="1">
            <a:off x="748548" y="2741954"/>
            <a:ext cx="2536400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oogle Shape;530;p82">
            <a:extLst>
              <a:ext uri="{FF2B5EF4-FFF2-40B4-BE49-F238E27FC236}">
                <a16:creationId xmlns:a16="http://schemas.microsoft.com/office/drawing/2014/main" id="{85C6D6D7-CE03-954D-80A0-524917F365D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175215" y="3536872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FDC4025-0516-C64C-B1CE-6EEB38C1DB07}"/>
              </a:ext>
            </a:extLst>
          </p:cNvPr>
          <p:cNvSpPr txBox="1"/>
          <p:nvPr/>
        </p:nvSpPr>
        <p:spPr>
          <a:xfrm rot="20748746">
            <a:off x="7534369" y="3480778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graphicFrame>
        <p:nvGraphicFramePr>
          <p:cNvPr id="25" name="Table 23">
            <a:extLst>
              <a:ext uri="{FF2B5EF4-FFF2-40B4-BE49-F238E27FC236}">
                <a16:creationId xmlns:a16="http://schemas.microsoft.com/office/drawing/2014/main" id="{7E7FB325-2F90-994C-9EBD-E7024FF69C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384470"/>
              </p:ext>
            </p:extLst>
          </p:nvPr>
        </p:nvGraphicFramePr>
        <p:xfrm>
          <a:off x="5355768" y="573874"/>
          <a:ext cx="2226912" cy="365760"/>
        </p:xfrm>
        <a:graphic>
          <a:graphicData uri="http://schemas.openxmlformats.org/drawingml/2006/table">
            <a:tbl>
              <a:tblPr firstRow="1" bandRow="1"/>
              <a:tblGrid>
                <a:gridCol w="37115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sp>
        <p:nvSpPr>
          <p:cNvPr id="33" name="Google Shape;271;p44">
            <a:extLst>
              <a:ext uri="{FF2B5EF4-FFF2-40B4-BE49-F238E27FC236}">
                <a16:creationId xmlns:a16="http://schemas.microsoft.com/office/drawing/2014/main" id="{3FED2974-94C2-824C-B391-10805E2D36B3}"/>
              </a:ext>
            </a:extLst>
          </p:cNvPr>
          <p:cNvSpPr/>
          <p:nvPr/>
        </p:nvSpPr>
        <p:spPr>
          <a:xfrm>
            <a:off x="2238429" y="1904328"/>
            <a:ext cx="5355965" cy="39600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chemeClr val="bg1">
                  <a:lumMod val="0"/>
                  <a:lumOff val="100000"/>
                </a:schemeClr>
              </a:gs>
              <a:gs pos="100000">
                <a:srgbClr val="FFD966"/>
              </a:gs>
              <a:gs pos="100000">
                <a:schemeClr val="accent1">
                  <a:lumMod val="45000"/>
                  <a:lumOff val="55000"/>
                </a:schemeClr>
              </a:gs>
              <a:gs pos="51000">
                <a:srgbClr val="FFD966">
                  <a:lumMod val="22592"/>
                  <a:lumOff val="77408"/>
                </a:srgbClr>
              </a:gs>
            </a:gsLst>
            <a:lin ang="5400000" scaled="1"/>
            <a:tileRect/>
          </a:gra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…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9979A166-FE18-0143-9C5F-3262DEC8F68F}"/>
              </a:ext>
            </a:extLst>
          </p:cNvPr>
          <p:cNvCxnSpPr>
            <a:stCxn id="271" idx="2"/>
            <a:endCxn id="33" idx="1"/>
          </p:cNvCxnSpPr>
          <p:nvPr/>
        </p:nvCxnSpPr>
        <p:spPr>
          <a:xfrm rot="16200000" flipH="1">
            <a:off x="1813302" y="1677200"/>
            <a:ext cx="418609" cy="43164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816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3575" y="387492"/>
            <a:ext cx="5865017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Правила</a:t>
            </a:r>
            <a:r>
              <a:rPr sz="3200" spc="-60" dirty="0"/>
              <a:t> </a:t>
            </a:r>
            <a:r>
              <a:rPr sz="3200" dirty="0"/>
              <a:t>вебинара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7650" y="3951280"/>
            <a:ext cx="692621" cy="6926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7650" y="1281613"/>
            <a:ext cx="692621" cy="6926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7650" y="2616457"/>
            <a:ext cx="692621" cy="69259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sz="half" idx="2"/>
          </p:nvPr>
        </p:nvSpPr>
        <p:spPr>
          <a:xfrm>
            <a:off x="1727549" y="1317655"/>
            <a:ext cx="2095500" cy="32752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8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Активно </a:t>
            </a:r>
            <a:r>
              <a:rPr dirty="0"/>
              <a:t> </a:t>
            </a:r>
            <a:r>
              <a:rPr spc="-25" dirty="0"/>
              <a:t>участ</a:t>
            </a:r>
            <a:r>
              <a:rPr spc="-30" dirty="0"/>
              <a:t>в</a:t>
            </a:r>
            <a:r>
              <a:rPr spc="-55" dirty="0"/>
              <a:t>у</a:t>
            </a:r>
            <a:r>
              <a:rPr spc="-5" dirty="0"/>
              <a:t>ем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lang="en-US" sz="1950" dirty="0"/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lang="en-TR" sz="1950" dirty="0"/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 dirty="0"/>
          </a:p>
          <a:p>
            <a:pPr marL="12700">
              <a:lnSpc>
                <a:spcPct val="100000"/>
              </a:lnSpc>
            </a:pPr>
            <a:r>
              <a:rPr spc="-35" dirty="0"/>
              <a:t>Задаем</a:t>
            </a:r>
            <a:r>
              <a:rPr spc="-45" dirty="0"/>
              <a:t> </a:t>
            </a:r>
            <a:r>
              <a:rPr spc="-5" dirty="0"/>
              <a:t>вопрос</a:t>
            </a:r>
          </a:p>
          <a:p>
            <a:pPr marL="12700">
              <a:lnSpc>
                <a:spcPct val="100000"/>
              </a:lnSpc>
            </a:pPr>
            <a:r>
              <a:rPr dirty="0" err="1"/>
              <a:t>в</a:t>
            </a:r>
            <a:r>
              <a:rPr spc="-20" dirty="0"/>
              <a:t> </a:t>
            </a:r>
            <a:r>
              <a:rPr spc="-30" dirty="0" err="1"/>
              <a:t>чат</a:t>
            </a:r>
            <a:endParaRPr spc="-5" dirty="0"/>
          </a:p>
          <a:p>
            <a:pPr>
              <a:lnSpc>
                <a:spcPct val="100000"/>
              </a:lnSpc>
            </a:pPr>
            <a:endParaRPr lang="en-US" sz="1700" dirty="0"/>
          </a:p>
          <a:p>
            <a:pPr>
              <a:lnSpc>
                <a:spcPct val="100000"/>
              </a:lnSpc>
            </a:pPr>
            <a:endParaRPr lang="en-TR" sz="1700" dirty="0"/>
          </a:p>
          <a:p>
            <a:pPr>
              <a:lnSpc>
                <a:spcPct val="100000"/>
              </a:lnSpc>
            </a:pPr>
            <a:endParaRPr sz="1700" dirty="0"/>
          </a:p>
          <a:p>
            <a:pPr marL="12700" marR="5080">
              <a:lnSpc>
                <a:spcPct val="100000"/>
              </a:lnSpc>
              <a:spcBef>
                <a:spcPts val="1515"/>
              </a:spcBef>
            </a:pPr>
            <a:r>
              <a:rPr spc="-10" dirty="0"/>
              <a:t>Вопросы </a:t>
            </a:r>
            <a:r>
              <a:rPr spc="5" dirty="0"/>
              <a:t>вижу </a:t>
            </a:r>
            <a:r>
              <a:rPr dirty="0"/>
              <a:t>в </a:t>
            </a:r>
            <a:r>
              <a:rPr spc="-35" dirty="0"/>
              <a:t>чате, </a:t>
            </a:r>
            <a:r>
              <a:rPr spc="-30" dirty="0"/>
              <a:t> </a:t>
            </a:r>
            <a:r>
              <a:rPr spc="-15" dirty="0"/>
              <a:t>могу</a:t>
            </a:r>
            <a:r>
              <a:rPr spc="-20" dirty="0"/>
              <a:t> </a:t>
            </a:r>
            <a:r>
              <a:rPr spc="-25" dirty="0"/>
              <a:t>ответить</a:t>
            </a:r>
            <a:r>
              <a:rPr spc="-20" dirty="0"/>
              <a:t> </a:t>
            </a:r>
            <a:r>
              <a:rPr spc="5" dirty="0"/>
              <a:t>не</a:t>
            </a:r>
            <a:r>
              <a:rPr spc="-15" dirty="0"/>
              <a:t> </a:t>
            </a:r>
            <a:r>
              <a:rPr spc="-30" dirty="0"/>
              <a:t>сразу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6046275" y="0"/>
            <a:ext cx="3097530" cy="5135880"/>
            <a:chOff x="6046275" y="0"/>
            <a:chExt cx="3097530" cy="5135880"/>
          </a:xfrm>
        </p:grpSpPr>
        <p:sp>
          <p:nvSpPr>
            <p:cNvPr id="10" name="object 10"/>
            <p:cNvSpPr/>
            <p:nvPr/>
          </p:nvSpPr>
          <p:spPr>
            <a:xfrm>
              <a:off x="6046275" y="0"/>
              <a:ext cx="3097530" cy="5135880"/>
            </a:xfrm>
            <a:custGeom>
              <a:avLst/>
              <a:gdLst/>
              <a:ahLst/>
              <a:cxnLst/>
              <a:rect l="l" t="t" r="r" b="b"/>
              <a:pathLst>
                <a:path w="3097529" h="5135880">
                  <a:moveTo>
                    <a:pt x="3097499" y="5135450"/>
                  </a:moveTo>
                  <a:lnTo>
                    <a:pt x="0" y="5135450"/>
                  </a:lnTo>
                  <a:lnTo>
                    <a:pt x="0" y="0"/>
                  </a:lnTo>
                  <a:lnTo>
                    <a:pt x="3097499" y="0"/>
                  </a:lnTo>
                  <a:lnTo>
                    <a:pt x="3097499" y="513545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38592" y="1912031"/>
              <a:ext cx="330301" cy="33030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38592" y="2392126"/>
              <a:ext cx="330301" cy="33030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38592" y="2872220"/>
              <a:ext cx="330301" cy="33030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8592" y="3352314"/>
              <a:ext cx="330301" cy="33030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38592" y="3832409"/>
              <a:ext cx="330301" cy="3303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38592" y="4312502"/>
              <a:ext cx="330301" cy="330302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591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Условные </a:t>
            </a:r>
            <a:r>
              <a:rPr spc="-5" dirty="0"/>
              <a:t> </a:t>
            </a:r>
            <a:r>
              <a:rPr spc="-10" dirty="0"/>
              <a:t>обозначения</a:t>
            </a:r>
          </a:p>
          <a:p>
            <a:pPr marL="497840">
              <a:lnSpc>
                <a:spcPct val="100000"/>
              </a:lnSpc>
              <a:spcBef>
                <a:spcPts val="1895"/>
              </a:spcBef>
            </a:pPr>
            <a:r>
              <a:rPr sz="1100" b="0" spc="-10" dirty="0">
                <a:latin typeface="Roboto"/>
                <a:cs typeface="Roboto"/>
              </a:rPr>
              <a:t>Индивидуально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Roboto"/>
              <a:cs typeface="Roboto"/>
            </a:endParaRPr>
          </a:p>
          <a:p>
            <a:pPr marL="497840" marR="5080">
              <a:lnSpc>
                <a:spcPct val="100000"/>
              </a:lnSpc>
              <a:spcBef>
                <a:spcPts val="5"/>
              </a:spcBef>
            </a:pPr>
            <a:r>
              <a:rPr sz="1100" b="0" spc="-15" dirty="0">
                <a:latin typeface="Roboto"/>
                <a:cs typeface="Roboto"/>
              </a:rPr>
              <a:t>Время, необходимое </a:t>
            </a:r>
            <a:r>
              <a:rPr sz="1100" b="0" spc="-26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на</a:t>
            </a:r>
            <a:r>
              <a:rPr sz="1100" b="0" spc="-10" dirty="0">
                <a:latin typeface="Roboto"/>
                <a:cs typeface="Roboto"/>
              </a:rPr>
              <a:t> </a:t>
            </a:r>
            <a:r>
              <a:rPr sz="1100" b="0" spc="-15" dirty="0">
                <a:latin typeface="Roboto"/>
                <a:cs typeface="Roboto"/>
              </a:rPr>
              <a:t>активность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</a:pPr>
            <a:r>
              <a:rPr sz="1100" b="0" dirty="0">
                <a:latin typeface="Roboto"/>
                <a:cs typeface="Roboto"/>
              </a:rPr>
              <a:t>Пишем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dirty="0">
                <a:latin typeface="Roboto"/>
                <a:cs typeface="Roboto"/>
              </a:rPr>
              <a:t>в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spc="-25" dirty="0">
                <a:latin typeface="Roboto"/>
                <a:cs typeface="Roboto"/>
              </a:rPr>
              <a:t>чат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  <a:spcBef>
                <a:spcPts val="950"/>
              </a:spcBef>
            </a:pPr>
            <a:r>
              <a:rPr sz="1100" b="0" spc="-20" dirty="0">
                <a:latin typeface="Roboto"/>
                <a:cs typeface="Roboto"/>
              </a:rPr>
              <a:t>Говорим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голосом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  <a:spcBef>
                <a:spcPts val="805"/>
              </a:spcBef>
            </a:pPr>
            <a:r>
              <a:rPr sz="1100" b="0" spc="-15" dirty="0">
                <a:latin typeface="Roboto"/>
                <a:cs typeface="Roboto"/>
              </a:rPr>
              <a:t>Документ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>
              <a:latin typeface="Roboto"/>
              <a:cs typeface="Roboto"/>
            </a:endParaRPr>
          </a:p>
          <a:p>
            <a:pPr marL="497840" marR="161925">
              <a:lnSpc>
                <a:spcPct val="100000"/>
              </a:lnSpc>
            </a:pPr>
            <a:r>
              <a:rPr sz="1100" b="0" spc="-25" dirty="0">
                <a:latin typeface="Roboto"/>
                <a:cs typeface="Roboto"/>
              </a:rPr>
              <a:t>Ответьте </a:t>
            </a:r>
            <a:r>
              <a:rPr sz="1100" b="0" spc="-5" dirty="0">
                <a:latin typeface="Roboto"/>
                <a:cs typeface="Roboto"/>
              </a:rPr>
              <a:t>себе </a:t>
            </a:r>
            <a:r>
              <a:rPr sz="1100" b="0" spc="10" dirty="0">
                <a:latin typeface="Roboto"/>
                <a:cs typeface="Roboto"/>
              </a:rPr>
              <a:t>или </a:t>
            </a:r>
            <a:r>
              <a:rPr sz="1100" b="0" spc="-260" dirty="0">
                <a:latin typeface="Roboto"/>
                <a:cs typeface="Roboto"/>
              </a:rPr>
              <a:t> </a:t>
            </a:r>
            <a:r>
              <a:rPr sz="1100" b="0" spc="-25" dirty="0">
                <a:latin typeface="Roboto"/>
                <a:cs typeface="Roboto"/>
              </a:rPr>
              <a:t>задайте</a:t>
            </a:r>
            <a:r>
              <a:rPr sz="1100" b="0" spc="-2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вопрос</a:t>
            </a:r>
            <a:endParaRPr sz="11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Python </a:t>
            </a: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для 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ML </a:t>
            </a: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работа с БД</a:t>
            </a:r>
            <a:endParaRPr lang="en-US"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89200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Основы </a:t>
            </a:r>
            <a:r>
              <a:rPr lang="en-US" sz="1400" dirty="0">
                <a:solidFill>
                  <a:srgbClr val="1F1F1F"/>
                </a:solidFill>
                <a:latin typeface="Google Sans"/>
                <a:sym typeface="Roboto"/>
              </a:rPr>
              <a:t>NumPy</a:t>
            </a:r>
            <a:endParaRPr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422029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Основы </a:t>
            </a:r>
            <a:r>
              <a:rPr lang="en-US" sz="1400" dirty="0">
                <a:solidFill>
                  <a:srgbClr val="1F1F1F"/>
                </a:solidFill>
                <a:latin typeface="Google Sans"/>
                <a:sym typeface="Roboto"/>
              </a:rPr>
              <a:t>Pandas</a:t>
            </a:r>
            <a:endParaRPr lang="ru-RU"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295205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Визуализация данных</a:t>
            </a:r>
            <a:endParaRPr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3482071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Практика: Построение </a:t>
            </a:r>
            <a:r>
              <a:rPr lang="ru-RU" sz="1400" dirty="0" err="1">
                <a:solidFill>
                  <a:srgbClr val="1F1F1F"/>
                </a:solidFill>
                <a:latin typeface="Google Sans"/>
                <a:sym typeface="Roboto"/>
              </a:rPr>
              <a:t>датасета</a:t>
            </a:r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 из сырых данных</a:t>
            </a:r>
            <a:endParaRPr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813604" y="1676898"/>
            <a:ext cx="406289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548593" y="1941909"/>
            <a:ext cx="936310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283583" y="2206919"/>
            <a:ext cx="1466331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stCxn id="271" idx="2"/>
            <a:endCxn id="16" idx="1"/>
          </p:cNvCxnSpPr>
          <p:nvPr/>
        </p:nvCxnSpPr>
        <p:spPr>
          <a:xfrm rot="16200000" flipH="1">
            <a:off x="1018572" y="2471930"/>
            <a:ext cx="1996352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oogle Shape;530;p82">
            <a:extLst>
              <a:ext uri="{FF2B5EF4-FFF2-40B4-BE49-F238E27FC236}">
                <a16:creationId xmlns:a16="http://schemas.microsoft.com/office/drawing/2014/main" id="{3F1CFE2F-28F6-854C-B875-84E1551E53B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175215" y="2988049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AAA4539-F01D-3B46-8649-E7BCB5ED75D3}"/>
              </a:ext>
            </a:extLst>
          </p:cNvPr>
          <p:cNvSpPr txBox="1"/>
          <p:nvPr/>
        </p:nvSpPr>
        <p:spPr>
          <a:xfrm rot="20748746">
            <a:off x="7534369" y="2931955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28017949-1E75-194E-94F4-04C0C8C926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863529"/>
              </p:ext>
            </p:extLst>
          </p:nvPr>
        </p:nvGraphicFramePr>
        <p:xfrm>
          <a:off x="5355768" y="573874"/>
          <a:ext cx="2226912" cy="365760"/>
        </p:xfrm>
        <a:graphic>
          <a:graphicData uri="http://schemas.openxmlformats.org/drawingml/2006/table">
            <a:tbl>
              <a:tblPr firstRow="1" bandRow="1"/>
              <a:tblGrid>
                <a:gridCol w="37115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sp>
        <p:nvSpPr>
          <p:cNvPr id="30" name="Notched Right Arrow 29">
            <a:extLst>
              <a:ext uri="{FF2B5EF4-FFF2-40B4-BE49-F238E27FC236}">
                <a16:creationId xmlns:a16="http://schemas.microsoft.com/office/drawing/2014/main" id="{C501120B-075B-9B48-88C0-54C9E8B22C08}"/>
              </a:ext>
            </a:extLst>
          </p:cNvPr>
          <p:cNvSpPr/>
          <p:nvPr/>
        </p:nvSpPr>
        <p:spPr>
          <a:xfrm rot="5400000">
            <a:off x="3056373" y="4179237"/>
            <a:ext cx="597920" cy="484632"/>
          </a:xfrm>
          <a:prstGeom prst="notchedRightArrow">
            <a:avLst/>
          </a:prstGeom>
          <a:solidFill>
            <a:srgbClr val="FFD9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3818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Python </a:t>
            </a: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для 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ML </a:t>
            </a: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работа с БД</a:t>
            </a:r>
            <a:endParaRPr lang="en-US"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2432056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Бонус: Основы </a:t>
            </a:r>
            <a:r>
              <a:rPr lang="en-US" sz="1400" dirty="0">
                <a:solidFill>
                  <a:srgbClr val="1F1F1F"/>
                </a:solidFill>
                <a:latin typeface="Google Sans"/>
                <a:sym typeface="Roboto"/>
              </a:rPr>
              <a:t>SQL</a:t>
            </a:r>
            <a:endParaRPr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962077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Бонус: </a:t>
            </a:r>
            <a:r>
              <a:rPr lang="en-US" sz="1400" dirty="0">
                <a:solidFill>
                  <a:srgbClr val="1F1F1F"/>
                </a:solidFill>
                <a:latin typeface="Google Sans"/>
                <a:sym typeface="Roboto"/>
              </a:rPr>
              <a:t>Join, exists, </a:t>
            </a:r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вложенные запросы, </a:t>
            </a:r>
            <a:r>
              <a:rPr lang="en-US" sz="1400" dirty="0">
                <a:solidFill>
                  <a:srgbClr val="1F1F1F"/>
                </a:solidFill>
                <a:latin typeface="Google Sans"/>
                <a:sym typeface="Roboto"/>
              </a:rPr>
              <a:t>group by, having</a:t>
            </a:r>
            <a:endParaRPr lang="ru-RU"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349209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Бону</a:t>
            </a:r>
            <a:r>
              <a:rPr lang="en-US" sz="1400" dirty="0">
                <a:solidFill>
                  <a:srgbClr val="1F1F1F"/>
                </a:solidFill>
                <a:latin typeface="Google Sans"/>
                <a:sym typeface="Roboto"/>
              </a:rPr>
              <a:t>c: </a:t>
            </a:r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Оконные функции в </a:t>
            </a:r>
            <a:r>
              <a:rPr lang="en-US" sz="1400" dirty="0">
                <a:solidFill>
                  <a:srgbClr val="1F1F1F"/>
                </a:solidFill>
                <a:latin typeface="Google Sans"/>
                <a:sym typeface="Roboto"/>
              </a:rPr>
              <a:t>SQL</a:t>
            </a:r>
            <a:endParaRPr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543580" y="1946922"/>
            <a:ext cx="946337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278569" y="2211933"/>
            <a:ext cx="1476358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013559" y="2476943"/>
            <a:ext cx="2006379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e 23">
            <a:extLst>
              <a:ext uri="{FF2B5EF4-FFF2-40B4-BE49-F238E27FC236}">
                <a16:creationId xmlns:a16="http://schemas.microsoft.com/office/drawing/2014/main" id="{7E7FB325-2F90-994C-9EBD-E7024FF69C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431149"/>
              </p:ext>
            </p:extLst>
          </p:nvPr>
        </p:nvGraphicFramePr>
        <p:xfrm>
          <a:off x="5355768" y="573874"/>
          <a:ext cx="2226912" cy="365760"/>
        </p:xfrm>
        <a:graphic>
          <a:graphicData uri="http://schemas.openxmlformats.org/drawingml/2006/table">
            <a:tbl>
              <a:tblPr firstRow="1" bandRow="1"/>
              <a:tblGrid>
                <a:gridCol w="37115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sp>
        <p:nvSpPr>
          <p:cNvPr id="33" name="Google Shape;271;p44">
            <a:extLst>
              <a:ext uri="{FF2B5EF4-FFF2-40B4-BE49-F238E27FC236}">
                <a16:creationId xmlns:a16="http://schemas.microsoft.com/office/drawing/2014/main" id="{3FED2974-94C2-824C-B391-10805E2D36B3}"/>
              </a:ext>
            </a:extLst>
          </p:cNvPr>
          <p:cNvSpPr/>
          <p:nvPr/>
        </p:nvSpPr>
        <p:spPr>
          <a:xfrm>
            <a:off x="2238429" y="1904328"/>
            <a:ext cx="5355965" cy="39600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chemeClr val="bg1">
                  <a:lumMod val="0"/>
                  <a:lumOff val="100000"/>
                </a:schemeClr>
              </a:gs>
              <a:gs pos="100000">
                <a:srgbClr val="FFD966"/>
              </a:gs>
              <a:gs pos="100000">
                <a:schemeClr val="accent1">
                  <a:lumMod val="45000"/>
                  <a:lumOff val="55000"/>
                </a:schemeClr>
              </a:gs>
              <a:gs pos="51000">
                <a:srgbClr val="FFD966">
                  <a:lumMod val="22592"/>
                  <a:lumOff val="77408"/>
                </a:srgbClr>
              </a:gs>
            </a:gsLst>
            <a:lin ang="5400000" scaled="1"/>
            <a:tileRect/>
          </a:gra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…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9979A166-FE18-0143-9C5F-3262DEC8F68F}"/>
              </a:ext>
            </a:extLst>
          </p:cNvPr>
          <p:cNvCxnSpPr>
            <a:stCxn id="271" idx="2"/>
            <a:endCxn id="33" idx="1"/>
          </p:cNvCxnSpPr>
          <p:nvPr/>
        </p:nvCxnSpPr>
        <p:spPr>
          <a:xfrm rot="16200000" flipH="1">
            <a:off x="1813302" y="1677200"/>
            <a:ext cx="418609" cy="43164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0650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Теоретический минимум 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ML</a:t>
            </a:r>
            <a:endParaRPr lang="ru-RU"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89200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Матрицы. Основные понятия и операции</a:t>
            </a:r>
            <a:endParaRPr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422029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Основы линейной алгебры: базис, отображение</a:t>
            </a: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295205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Матричные разложения. Практика в </a:t>
            </a:r>
            <a:r>
              <a:rPr lang="en-US" sz="1400" dirty="0">
                <a:solidFill>
                  <a:srgbClr val="1F1F1F"/>
                </a:solidFill>
                <a:latin typeface="Google Sans"/>
                <a:sym typeface="Roboto"/>
              </a:rPr>
              <a:t>Python</a:t>
            </a:r>
            <a:endParaRPr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3482071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Дифференцирование и оптимизация функций</a:t>
            </a:r>
            <a:endParaRPr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813604" y="1676898"/>
            <a:ext cx="406289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548593" y="1941909"/>
            <a:ext cx="936310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283583" y="2206919"/>
            <a:ext cx="1466331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stCxn id="271" idx="2"/>
            <a:endCxn id="16" idx="1"/>
          </p:cNvCxnSpPr>
          <p:nvPr/>
        </p:nvCxnSpPr>
        <p:spPr>
          <a:xfrm rot="16200000" flipH="1">
            <a:off x="1018572" y="2471930"/>
            <a:ext cx="1996352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e 23">
            <a:extLst>
              <a:ext uri="{FF2B5EF4-FFF2-40B4-BE49-F238E27FC236}">
                <a16:creationId xmlns:a16="http://schemas.microsoft.com/office/drawing/2014/main" id="{606A42E9-4464-834E-A997-E40E28D132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437428"/>
              </p:ext>
            </p:extLst>
          </p:nvPr>
        </p:nvGraphicFramePr>
        <p:xfrm>
          <a:off x="5355768" y="573874"/>
          <a:ext cx="2226912" cy="365760"/>
        </p:xfrm>
        <a:graphic>
          <a:graphicData uri="http://schemas.openxmlformats.org/drawingml/2006/table">
            <a:tbl>
              <a:tblPr firstRow="1" bandRow="1"/>
              <a:tblGrid>
                <a:gridCol w="37115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sp>
        <p:nvSpPr>
          <p:cNvPr id="22" name="Google Shape;271;p44">
            <a:extLst>
              <a:ext uri="{FF2B5EF4-FFF2-40B4-BE49-F238E27FC236}">
                <a16:creationId xmlns:a16="http://schemas.microsoft.com/office/drawing/2014/main" id="{06087216-5C43-B04B-9B4F-E2581FB237B5}"/>
              </a:ext>
            </a:extLst>
          </p:cNvPr>
          <p:cNvSpPr/>
          <p:nvPr/>
        </p:nvSpPr>
        <p:spPr>
          <a:xfrm>
            <a:off x="2226713" y="4012092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Практика. Дифференцирование и оптимизация функций</a:t>
            </a:r>
            <a:endParaRPr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24" name="Google Shape;271;p44">
            <a:extLst>
              <a:ext uri="{FF2B5EF4-FFF2-40B4-BE49-F238E27FC236}">
                <a16:creationId xmlns:a16="http://schemas.microsoft.com/office/drawing/2014/main" id="{A178BDB2-3AE5-0243-99AF-C4363604D07D}"/>
              </a:ext>
            </a:extLst>
          </p:cNvPr>
          <p:cNvSpPr/>
          <p:nvPr/>
        </p:nvSpPr>
        <p:spPr>
          <a:xfrm>
            <a:off x="2226713" y="4542113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Метод наименьших квадратов</a:t>
            </a:r>
            <a:endParaRPr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50F0E16F-A1F2-5E4A-B0FE-AE7F7FDA3F5A}"/>
              </a:ext>
            </a:extLst>
          </p:cNvPr>
          <p:cNvCxnSpPr>
            <a:stCxn id="271" idx="2"/>
            <a:endCxn id="22" idx="1"/>
          </p:cNvCxnSpPr>
          <p:nvPr/>
        </p:nvCxnSpPr>
        <p:spPr>
          <a:xfrm rot="16200000" flipH="1">
            <a:off x="753562" y="2736940"/>
            <a:ext cx="2526373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E6078BC5-B1E0-814B-A959-8AE51F87A379}"/>
              </a:ext>
            </a:extLst>
          </p:cNvPr>
          <p:cNvCxnSpPr>
            <a:stCxn id="271" idx="2"/>
            <a:endCxn id="24" idx="1"/>
          </p:cNvCxnSpPr>
          <p:nvPr/>
        </p:nvCxnSpPr>
        <p:spPr>
          <a:xfrm rot="16200000" flipH="1">
            <a:off x="488551" y="3001951"/>
            <a:ext cx="3056394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Notched Right Arrow 38">
            <a:extLst>
              <a:ext uri="{FF2B5EF4-FFF2-40B4-BE49-F238E27FC236}">
                <a16:creationId xmlns:a16="http://schemas.microsoft.com/office/drawing/2014/main" id="{F6177A2C-F976-114E-9D6C-603526797BB7}"/>
              </a:ext>
            </a:extLst>
          </p:cNvPr>
          <p:cNvSpPr/>
          <p:nvPr/>
        </p:nvSpPr>
        <p:spPr>
          <a:xfrm rot="5400000">
            <a:off x="8479874" y="4272531"/>
            <a:ext cx="597920" cy="484632"/>
          </a:xfrm>
          <a:prstGeom prst="notchedRightArrow">
            <a:avLst/>
          </a:prstGeom>
          <a:solidFill>
            <a:srgbClr val="FFD9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Google Shape;530;p82">
            <a:extLst>
              <a:ext uri="{FF2B5EF4-FFF2-40B4-BE49-F238E27FC236}">
                <a16:creationId xmlns:a16="http://schemas.microsoft.com/office/drawing/2014/main" id="{A0D77B94-D03C-AE45-AB1A-2CDCA515397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175216" y="4569626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FAAEEEC-958E-2443-B10C-10D5A3E5103C}"/>
              </a:ext>
            </a:extLst>
          </p:cNvPr>
          <p:cNvSpPr txBox="1"/>
          <p:nvPr/>
        </p:nvSpPr>
        <p:spPr>
          <a:xfrm rot="20748746">
            <a:off x="7534370" y="4513532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913745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27138" y="1117438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Теоретический минимум 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ML</a:t>
            </a:r>
            <a:endParaRPr lang="ru-RU"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89200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Аксиоматика теории вероятностей. Случайные величины</a:t>
            </a:r>
            <a:endParaRPr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422029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Многомерные случайные величины. ЦПТ. Практика</a:t>
            </a: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295205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Основные понятия статистики. Точечные оценки</a:t>
            </a:r>
            <a:endParaRPr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3482071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Проверка гипотез (</a:t>
            </a:r>
            <a:r>
              <a:rPr lang="en-US" sz="1400" dirty="0">
                <a:solidFill>
                  <a:srgbClr val="1F1F1F"/>
                </a:solidFill>
                <a:latin typeface="Google Sans"/>
                <a:sym typeface="Roboto"/>
              </a:rPr>
              <a:t>A</a:t>
            </a:r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Б тестирование)</a:t>
            </a:r>
            <a:endParaRPr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833407" y="1696702"/>
            <a:ext cx="393270" cy="39334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568397" y="1961712"/>
            <a:ext cx="923291" cy="39334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303386" y="2226723"/>
            <a:ext cx="1453312" cy="39334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stCxn id="271" idx="2"/>
            <a:endCxn id="16" idx="1"/>
          </p:cNvCxnSpPr>
          <p:nvPr/>
        </p:nvCxnSpPr>
        <p:spPr>
          <a:xfrm rot="16200000" flipH="1">
            <a:off x="1038376" y="2491733"/>
            <a:ext cx="1983333" cy="39334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e 23">
            <a:extLst>
              <a:ext uri="{FF2B5EF4-FFF2-40B4-BE49-F238E27FC236}">
                <a16:creationId xmlns:a16="http://schemas.microsoft.com/office/drawing/2014/main" id="{606A42E9-4464-834E-A997-E40E28D132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68544"/>
              </p:ext>
            </p:extLst>
          </p:nvPr>
        </p:nvGraphicFramePr>
        <p:xfrm>
          <a:off x="5355768" y="573874"/>
          <a:ext cx="2226912" cy="365760"/>
        </p:xfrm>
        <a:graphic>
          <a:graphicData uri="http://schemas.openxmlformats.org/drawingml/2006/table">
            <a:tbl>
              <a:tblPr firstRow="1" bandRow="1"/>
              <a:tblGrid>
                <a:gridCol w="37115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sp>
        <p:nvSpPr>
          <p:cNvPr id="22" name="Google Shape;271;p44">
            <a:extLst>
              <a:ext uri="{FF2B5EF4-FFF2-40B4-BE49-F238E27FC236}">
                <a16:creationId xmlns:a16="http://schemas.microsoft.com/office/drawing/2014/main" id="{06087216-5C43-B04B-9B4F-E2581FB237B5}"/>
              </a:ext>
            </a:extLst>
          </p:cNvPr>
          <p:cNvSpPr/>
          <p:nvPr/>
        </p:nvSpPr>
        <p:spPr>
          <a:xfrm>
            <a:off x="2226713" y="4012092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Исследование зависимостей: номинальные, порядковые и количественные величины</a:t>
            </a:r>
            <a:endParaRPr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24" name="Google Shape;271;p44">
            <a:extLst>
              <a:ext uri="{FF2B5EF4-FFF2-40B4-BE49-F238E27FC236}">
                <a16:creationId xmlns:a16="http://schemas.microsoft.com/office/drawing/2014/main" id="{A178BDB2-3AE5-0243-99AF-C4363604D07D}"/>
              </a:ext>
            </a:extLst>
          </p:cNvPr>
          <p:cNvSpPr/>
          <p:nvPr/>
        </p:nvSpPr>
        <p:spPr>
          <a:xfrm>
            <a:off x="2226713" y="4542113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Практика. Исследование зависимостей: номинальные, порядковые и количественные величины</a:t>
            </a:r>
            <a:endParaRPr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50F0E16F-A1F2-5E4A-B0FE-AE7F7FDA3F5A}"/>
              </a:ext>
            </a:extLst>
          </p:cNvPr>
          <p:cNvCxnSpPr>
            <a:stCxn id="271" idx="2"/>
            <a:endCxn id="22" idx="1"/>
          </p:cNvCxnSpPr>
          <p:nvPr/>
        </p:nvCxnSpPr>
        <p:spPr>
          <a:xfrm rot="16200000" flipH="1">
            <a:off x="773365" y="2756744"/>
            <a:ext cx="2513354" cy="39334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E6078BC5-B1E0-814B-A959-8AE51F87A379}"/>
              </a:ext>
            </a:extLst>
          </p:cNvPr>
          <p:cNvCxnSpPr>
            <a:stCxn id="271" idx="2"/>
            <a:endCxn id="24" idx="1"/>
          </p:cNvCxnSpPr>
          <p:nvPr/>
        </p:nvCxnSpPr>
        <p:spPr>
          <a:xfrm rot="16200000" flipH="1">
            <a:off x="508355" y="3021754"/>
            <a:ext cx="3043375" cy="39334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6227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Основные методы 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ML</a:t>
            </a: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89200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Введение в машинное обучение</a:t>
            </a:r>
            <a:endParaRPr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422029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Задача регрессии. Линейная регрессия</a:t>
            </a: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295205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Задача классификации. Метод ближайших соседей</a:t>
            </a:r>
            <a:endParaRPr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3482071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Выбор темы курсового проекта</a:t>
            </a:r>
            <a:endParaRPr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813604" y="1676898"/>
            <a:ext cx="406289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548593" y="1941909"/>
            <a:ext cx="936310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283583" y="2206919"/>
            <a:ext cx="1466331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stCxn id="271" idx="2"/>
            <a:endCxn id="16" idx="1"/>
          </p:cNvCxnSpPr>
          <p:nvPr/>
        </p:nvCxnSpPr>
        <p:spPr>
          <a:xfrm rot="16200000" flipH="1">
            <a:off x="1018572" y="2471930"/>
            <a:ext cx="1996352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oogle Shape;530;p82">
            <a:extLst>
              <a:ext uri="{FF2B5EF4-FFF2-40B4-BE49-F238E27FC236}">
                <a16:creationId xmlns:a16="http://schemas.microsoft.com/office/drawing/2014/main" id="{85C6D6D7-CE03-954D-80A0-524917F365D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175215" y="2991737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FDC4025-0516-C64C-B1CE-6EEB38C1DB07}"/>
              </a:ext>
            </a:extLst>
          </p:cNvPr>
          <p:cNvSpPr txBox="1"/>
          <p:nvPr/>
        </p:nvSpPr>
        <p:spPr>
          <a:xfrm rot="20748746">
            <a:off x="7534369" y="2935643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graphicFrame>
        <p:nvGraphicFramePr>
          <p:cNvPr id="25" name="Table 23">
            <a:extLst>
              <a:ext uri="{FF2B5EF4-FFF2-40B4-BE49-F238E27FC236}">
                <a16:creationId xmlns:a16="http://schemas.microsoft.com/office/drawing/2014/main" id="{7E7FB325-2F90-994C-9EBD-E7024FF69C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57960"/>
              </p:ext>
            </p:extLst>
          </p:nvPr>
        </p:nvGraphicFramePr>
        <p:xfrm>
          <a:off x="5355768" y="573874"/>
          <a:ext cx="2226912" cy="365760"/>
        </p:xfrm>
        <a:graphic>
          <a:graphicData uri="http://schemas.openxmlformats.org/drawingml/2006/table">
            <a:tbl>
              <a:tblPr firstRow="1" bandRow="1"/>
              <a:tblGrid>
                <a:gridCol w="37115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sp>
        <p:nvSpPr>
          <p:cNvPr id="4" name="Notched Right Arrow 3">
            <a:extLst>
              <a:ext uri="{FF2B5EF4-FFF2-40B4-BE49-F238E27FC236}">
                <a16:creationId xmlns:a16="http://schemas.microsoft.com/office/drawing/2014/main" id="{6C70E98D-9B16-3848-B370-110B5BFC3522}"/>
              </a:ext>
            </a:extLst>
          </p:cNvPr>
          <p:cNvSpPr/>
          <p:nvPr/>
        </p:nvSpPr>
        <p:spPr>
          <a:xfrm rot="5400000">
            <a:off x="3056373" y="4179237"/>
            <a:ext cx="597920" cy="484632"/>
          </a:xfrm>
          <a:prstGeom prst="notchedRightArrow">
            <a:avLst/>
          </a:prstGeom>
          <a:solidFill>
            <a:srgbClr val="FFD9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0858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Основные методы 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ML</a:t>
            </a: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2432056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Деревья решений</a:t>
            </a:r>
            <a:endParaRPr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962077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Ансамбли моделей</a:t>
            </a: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349209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sz="1400" dirty="0">
                <a:solidFill>
                  <a:srgbClr val="1F1F1F"/>
                </a:solidFill>
                <a:latin typeface="Google Sans"/>
                <a:sym typeface="Roboto"/>
              </a:rPr>
              <a:t>Feature engineering &amp; advanced preprocessing</a:t>
            </a:r>
            <a:endParaRPr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4022119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Практика</a:t>
            </a:r>
            <a:endParaRPr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543580" y="1946922"/>
            <a:ext cx="946337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278569" y="2211933"/>
            <a:ext cx="1476358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013559" y="2476943"/>
            <a:ext cx="2006379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stCxn id="271" idx="2"/>
            <a:endCxn id="16" idx="1"/>
          </p:cNvCxnSpPr>
          <p:nvPr/>
        </p:nvCxnSpPr>
        <p:spPr>
          <a:xfrm rot="16200000" flipH="1">
            <a:off x="748548" y="2741954"/>
            <a:ext cx="2536400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oogle Shape;530;p82">
            <a:extLst>
              <a:ext uri="{FF2B5EF4-FFF2-40B4-BE49-F238E27FC236}">
                <a16:creationId xmlns:a16="http://schemas.microsoft.com/office/drawing/2014/main" id="{85C6D6D7-CE03-954D-80A0-524917F365D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175215" y="2995785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FDC4025-0516-C64C-B1CE-6EEB38C1DB07}"/>
              </a:ext>
            </a:extLst>
          </p:cNvPr>
          <p:cNvSpPr txBox="1"/>
          <p:nvPr/>
        </p:nvSpPr>
        <p:spPr>
          <a:xfrm rot="20748746">
            <a:off x="7534369" y="2939691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graphicFrame>
        <p:nvGraphicFramePr>
          <p:cNvPr id="25" name="Table 23">
            <a:extLst>
              <a:ext uri="{FF2B5EF4-FFF2-40B4-BE49-F238E27FC236}">
                <a16:creationId xmlns:a16="http://schemas.microsoft.com/office/drawing/2014/main" id="{7E7FB325-2F90-994C-9EBD-E7024FF69C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481726"/>
              </p:ext>
            </p:extLst>
          </p:nvPr>
        </p:nvGraphicFramePr>
        <p:xfrm>
          <a:off x="5355768" y="573874"/>
          <a:ext cx="2226912" cy="365760"/>
        </p:xfrm>
        <a:graphic>
          <a:graphicData uri="http://schemas.openxmlformats.org/drawingml/2006/table">
            <a:tbl>
              <a:tblPr firstRow="1" bandRow="1"/>
              <a:tblGrid>
                <a:gridCol w="37115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sp>
        <p:nvSpPr>
          <p:cNvPr id="33" name="Google Shape;271;p44">
            <a:extLst>
              <a:ext uri="{FF2B5EF4-FFF2-40B4-BE49-F238E27FC236}">
                <a16:creationId xmlns:a16="http://schemas.microsoft.com/office/drawing/2014/main" id="{3FED2974-94C2-824C-B391-10805E2D36B3}"/>
              </a:ext>
            </a:extLst>
          </p:cNvPr>
          <p:cNvSpPr/>
          <p:nvPr/>
        </p:nvSpPr>
        <p:spPr>
          <a:xfrm>
            <a:off x="2238429" y="190432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Логистическая регрессия</a:t>
            </a:r>
            <a:endParaRPr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9979A166-FE18-0143-9C5F-3262DEC8F68F}"/>
              </a:ext>
            </a:extLst>
          </p:cNvPr>
          <p:cNvCxnSpPr>
            <a:stCxn id="271" idx="2"/>
            <a:endCxn id="33" idx="1"/>
          </p:cNvCxnSpPr>
          <p:nvPr/>
        </p:nvCxnSpPr>
        <p:spPr>
          <a:xfrm rot="16200000" flipH="1">
            <a:off x="1813302" y="1677200"/>
            <a:ext cx="418609" cy="43164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5827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Проектная работа</a:t>
            </a: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422029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Консультация по проектам и домашним заданиям</a:t>
            </a: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2952050"/>
            <a:ext cx="3035751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400" dirty="0">
                <a:solidFill>
                  <a:srgbClr val="1F1F1F"/>
                </a:solidFill>
                <a:latin typeface="Google Sans"/>
                <a:sym typeface="Roboto"/>
              </a:rPr>
              <a:t>Защита проектных работ</a:t>
            </a:r>
            <a:endParaRPr sz="14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548593" y="1941909"/>
            <a:ext cx="936310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cxnSpLocks/>
            <a:stCxn id="271" idx="2"/>
            <a:endCxn id="15" idx="1"/>
          </p:cNvCxnSpPr>
          <p:nvPr/>
        </p:nvCxnSpPr>
        <p:spPr>
          <a:xfrm rot="16200000" flipH="1">
            <a:off x="1283583" y="2206919"/>
            <a:ext cx="1466331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D3A5F98-F024-0E46-989B-34E1B0491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464" y="2943932"/>
            <a:ext cx="2989203" cy="1992802"/>
          </a:xfrm>
          <a:prstGeom prst="rect">
            <a:avLst/>
          </a:prstGeom>
          <a:effectLst>
            <a:softEdge rad="0"/>
          </a:effectLst>
        </p:spPr>
      </p:pic>
      <p:graphicFrame>
        <p:nvGraphicFramePr>
          <p:cNvPr id="18" name="Table 23">
            <a:extLst>
              <a:ext uri="{FF2B5EF4-FFF2-40B4-BE49-F238E27FC236}">
                <a16:creationId xmlns:a16="http://schemas.microsoft.com/office/drawing/2014/main" id="{685AC7D5-8E46-554E-AC25-43436FD15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398649"/>
              </p:ext>
            </p:extLst>
          </p:nvPr>
        </p:nvGraphicFramePr>
        <p:xfrm>
          <a:off x="5355768" y="573874"/>
          <a:ext cx="2226912" cy="365760"/>
        </p:xfrm>
        <a:graphic>
          <a:graphicData uri="http://schemas.openxmlformats.org/drawingml/2006/table">
            <a:tbl>
              <a:tblPr firstRow="1" bandRow="1"/>
              <a:tblGrid>
                <a:gridCol w="37115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52229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Результат</a:t>
            </a:r>
            <a:endParaRPr dirty="0"/>
          </a:p>
        </p:txBody>
      </p:sp>
      <p:sp>
        <p:nvSpPr>
          <p:cNvPr id="287" name="Google Shape;287;p45"/>
          <p:cNvSpPr txBox="1">
            <a:spLocks noGrp="1"/>
          </p:cNvSpPr>
          <p:nvPr>
            <p:ph type="body" idx="1"/>
          </p:nvPr>
        </p:nvSpPr>
        <p:spPr>
          <a:xfrm>
            <a:off x="500550" y="1076131"/>
            <a:ext cx="8520600" cy="37366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4960" algn="l" rtl="0">
              <a:spcBef>
                <a:spcPts val="0"/>
              </a:spcBef>
              <a:spcAft>
                <a:spcPts val="600"/>
              </a:spcAft>
              <a:buSzPct val="100000"/>
              <a:buAutoNum type="arabicParenR"/>
            </a:pPr>
            <a:r>
              <a:rPr lang="ru" sz="1200" b="1" dirty="0"/>
              <a:t>Что получите от курса</a:t>
            </a:r>
            <a:endParaRPr sz="1200" b="1" dirty="0"/>
          </a:p>
          <a:p>
            <a:pPr marL="914400" lvl="1" indent="-314960" algn="l" rtl="0">
              <a:spcBef>
                <a:spcPts val="0"/>
              </a:spcBef>
              <a:spcAft>
                <a:spcPts val="600"/>
              </a:spcAft>
              <a:buSzPct val="100000"/>
              <a:buAutoNum type="alphaLcParenR"/>
            </a:pPr>
            <a:r>
              <a:rPr lang="en-US" sz="1200" dirty="0"/>
              <a:t>Python. </a:t>
            </a:r>
            <a:r>
              <a:rPr lang="ru-RU" sz="1200" dirty="0"/>
              <a:t>Освоите основы и научитесь использовать его в задачах </a:t>
            </a:r>
            <a:r>
              <a:rPr lang="en-US" sz="1200" dirty="0"/>
              <a:t>Machine Learning.</a:t>
            </a:r>
          </a:p>
          <a:p>
            <a:pPr marL="914400" lvl="1" indent="-314960" algn="l" rtl="0">
              <a:spcBef>
                <a:spcPts val="0"/>
              </a:spcBef>
              <a:spcAft>
                <a:spcPts val="600"/>
              </a:spcAft>
              <a:buSzPct val="100000"/>
              <a:buAutoNum type="alphaLcParenR"/>
            </a:pPr>
            <a:r>
              <a:rPr lang="ru-RU" sz="1200" dirty="0"/>
              <a:t>Математика. Вспомните ключевые разделы, чтобы понимать теоретические основы и принципы работы алгоритмов Машинного Обучения.</a:t>
            </a:r>
          </a:p>
          <a:p>
            <a:pPr marL="914400" lvl="1" indent="-314960" algn="l" rtl="0">
              <a:spcBef>
                <a:spcPts val="0"/>
              </a:spcBef>
              <a:spcAft>
                <a:spcPts val="600"/>
              </a:spcAft>
              <a:buSzPct val="100000"/>
              <a:buAutoNum type="alphaLcParenR"/>
            </a:pPr>
            <a:r>
              <a:rPr lang="ru-RU" sz="1200" dirty="0"/>
              <a:t>Классические модели </a:t>
            </a:r>
            <a:r>
              <a:rPr lang="en-US" sz="1200" dirty="0"/>
              <a:t>Machine Learning.</a:t>
            </a:r>
            <a:endParaRPr lang="ru-RU" sz="1200" dirty="0"/>
          </a:p>
          <a:p>
            <a:pPr marL="914400" lvl="1" indent="-314960" algn="l" rtl="0">
              <a:spcBef>
                <a:spcPts val="0"/>
              </a:spcBef>
              <a:spcAft>
                <a:spcPts val="600"/>
              </a:spcAft>
              <a:buSzPct val="100000"/>
              <a:buAutoNum type="alphaLcParenR"/>
            </a:pPr>
            <a:r>
              <a:rPr lang="ru-RU" sz="1200" dirty="0"/>
              <a:t>Познакомитесь с коллегами и возможно </a:t>
            </a:r>
            <a:r>
              <a:rPr lang="ru-RU" sz="1200" b="1" i="1" dirty="0"/>
              <a:t>создадите группу </a:t>
            </a:r>
            <a:r>
              <a:rPr lang="ru-RU" sz="1200" dirty="0"/>
              <a:t>для собственного пет-проекта</a:t>
            </a:r>
            <a:endParaRPr sz="1200" dirty="0"/>
          </a:p>
          <a:p>
            <a:pPr marL="457200" lvl="0" indent="-314960" algn="l" rtl="0">
              <a:spcBef>
                <a:spcPts val="0"/>
              </a:spcBef>
              <a:spcAft>
                <a:spcPts val="600"/>
              </a:spcAft>
              <a:buSzPct val="100000"/>
              <a:buAutoNum type="arabicParenR"/>
            </a:pPr>
            <a:endParaRPr lang="en-US" sz="1200" b="1" dirty="0"/>
          </a:p>
          <a:p>
            <a:pPr marL="457200" lvl="0" indent="-314960" algn="l" rtl="0">
              <a:spcBef>
                <a:spcPts val="0"/>
              </a:spcBef>
              <a:spcAft>
                <a:spcPts val="600"/>
              </a:spcAft>
              <a:buSzPct val="100000"/>
              <a:buAutoNum type="arabicParenR"/>
            </a:pPr>
            <a:r>
              <a:rPr lang="ru" sz="1200" b="1" dirty="0"/>
              <a:t>За время курса</a:t>
            </a:r>
            <a:endParaRPr sz="1200" b="1" dirty="0"/>
          </a:p>
          <a:p>
            <a:pPr marL="914400" lvl="1" indent="-314960" algn="l" rtl="0">
              <a:spcBef>
                <a:spcPts val="0"/>
              </a:spcBef>
              <a:spcAft>
                <a:spcPts val="600"/>
              </a:spcAft>
              <a:buSzPct val="100000"/>
              <a:buAutoNum type="alphaLcParenR"/>
            </a:pPr>
            <a:r>
              <a:rPr lang="ru-RU" sz="1200" dirty="0"/>
              <a:t>Научитесь работать с </a:t>
            </a:r>
            <a:r>
              <a:rPr lang="en-US" sz="1200" dirty="0"/>
              <a:t>Git, Shell</a:t>
            </a:r>
          </a:p>
          <a:p>
            <a:pPr marL="914400" lvl="1" indent="-314960" algn="l" rtl="0">
              <a:spcBef>
                <a:spcPts val="0"/>
              </a:spcBef>
              <a:spcAft>
                <a:spcPts val="600"/>
              </a:spcAft>
              <a:buSzPct val="100000"/>
              <a:buAutoNum type="alphaLcParenR"/>
            </a:pPr>
            <a:r>
              <a:rPr lang="ru-RU" sz="1200" dirty="0"/>
              <a:t>Вспомните теорию вероятностей и математическую статистику</a:t>
            </a:r>
          </a:p>
          <a:p>
            <a:pPr marL="914400" lvl="1" indent="-314960" algn="l" rtl="0">
              <a:spcBef>
                <a:spcPts val="0"/>
              </a:spcBef>
              <a:spcAft>
                <a:spcPts val="600"/>
              </a:spcAft>
              <a:buSzPct val="100000"/>
              <a:buAutoNum type="alphaLcParenR"/>
            </a:pPr>
            <a:r>
              <a:rPr lang="ru-RU" sz="1200" dirty="0"/>
              <a:t>Попробуете решать реальные бизнес-задачи при помощи методов машинного обучения</a:t>
            </a:r>
          </a:p>
          <a:p>
            <a:pPr marL="914400" lvl="1" indent="-314960" algn="l" rtl="0">
              <a:spcBef>
                <a:spcPts val="0"/>
              </a:spcBef>
              <a:spcAft>
                <a:spcPts val="600"/>
              </a:spcAft>
              <a:buSzPct val="100000"/>
              <a:buAutoNum type="alphaLcParenR"/>
            </a:pPr>
            <a:r>
              <a:rPr lang="ru-RU" sz="1200" dirty="0"/>
              <a:t>Научитесь работать с </a:t>
            </a:r>
            <a:r>
              <a:rPr lang="en-US" sz="1200" dirty="0"/>
              <a:t>Python-</a:t>
            </a:r>
            <a:r>
              <a:rPr lang="ru-RU" sz="1200" dirty="0"/>
              <a:t>библиотеками для </a:t>
            </a:r>
            <a:r>
              <a:rPr lang="en-US" sz="1200" dirty="0"/>
              <a:t>Machine Learning</a:t>
            </a:r>
            <a:endParaRPr lang="ru-RU" sz="1200" dirty="0"/>
          </a:p>
          <a:p>
            <a:pPr marL="914400" lvl="1" indent="-314960" algn="l" rtl="0">
              <a:spcBef>
                <a:spcPts val="0"/>
              </a:spcBef>
              <a:spcAft>
                <a:spcPts val="600"/>
              </a:spcAft>
              <a:buSzPct val="100000"/>
              <a:buAutoNum type="alphaLcParenR"/>
            </a:pPr>
            <a:r>
              <a:rPr lang="ru-RU" sz="1200" dirty="0"/>
              <a:t>Научитесь ориентироваться в различных направлениях </a:t>
            </a:r>
            <a:r>
              <a:rPr lang="en-US" sz="1200" dirty="0"/>
              <a:t>Data Science</a:t>
            </a:r>
            <a:endParaRPr lang="en-TR" sz="12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будем учиться?</a:t>
            </a:r>
            <a:endParaRPr/>
          </a:p>
        </p:txBody>
      </p:sp>
      <p:sp>
        <p:nvSpPr>
          <p:cNvPr id="294" name="Google Shape;294;p46"/>
          <p:cNvSpPr txBox="1"/>
          <p:nvPr/>
        </p:nvSpPr>
        <p:spPr>
          <a:xfrm>
            <a:off x="473250" y="1823599"/>
            <a:ext cx="2526300" cy="19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Вебинары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 dirty="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Два раза в неделю</a:t>
            </a: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20:00.</a:t>
            </a:r>
            <a:endParaRPr sz="13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(запись и материалы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выкладывают, как правило,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на следующий день после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вебинара)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46"/>
          <p:cNvSpPr txBox="1"/>
          <p:nvPr/>
        </p:nvSpPr>
        <p:spPr>
          <a:xfrm>
            <a:off x="3456338" y="2528549"/>
            <a:ext cx="2138100" cy="19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Домашние задания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latin typeface="Roboto"/>
                <a:ea typeface="Roboto"/>
                <a:cs typeface="Roboto"/>
                <a:sym typeface="Roboto"/>
              </a:rPr>
              <a:t>~</a:t>
            </a:r>
            <a:r>
              <a:rPr lang="ru" sz="1300" b="1" dirty="0">
                <a:latin typeface="Roboto"/>
                <a:ea typeface="Roboto"/>
                <a:cs typeface="Roboto"/>
                <a:sym typeface="Roboto"/>
              </a:rPr>
              <a:t>1 дз в неделю.</a:t>
            </a:r>
            <a:endParaRPr sz="13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Дедлайна нет, кроме окончания курса :)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Типовой срок проверки: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2-3 дня 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46"/>
          <p:cNvSpPr txBox="1"/>
          <p:nvPr/>
        </p:nvSpPr>
        <p:spPr>
          <a:xfrm>
            <a:off x="6330300" y="3427376"/>
            <a:ext cx="2430000" cy="1184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Чат в телеграм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b="1" dirty="0">
                <a:latin typeface="Roboto"/>
                <a:ea typeface="Roboto"/>
                <a:cs typeface="Roboto"/>
                <a:sym typeface="Roboto"/>
              </a:rPr>
              <a:t>Задавайте вопросы</a:t>
            </a: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, обменивайтесь инсайтами. 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7" name="Google Shape;297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462" y="1823599"/>
            <a:ext cx="615971" cy="6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25" y="1118649"/>
            <a:ext cx="615971" cy="6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620;p84">
            <a:extLst>
              <a:ext uri="{FF2B5EF4-FFF2-40B4-BE49-F238E27FC236}">
                <a16:creationId xmlns:a16="http://schemas.microsoft.com/office/drawing/2014/main" id="{5562D981-7D92-094F-B4B3-4553D9575A7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07625" y="2717656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037FC6-7D11-294F-92A7-A14EC27D02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0801" y="284257"/>
            <a:ext cx="3309499" cy="19857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Лайфхаки</a:t>
            </a:r>
            <a:endParaRPr/>
          </a:p>
        </p:txBody>
      </p:sp>
      <p:pic>
        <p:nvPicPr>
          <p:cNvPr id="312" name="Google Shape;312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326" y="1690262"/>
            <a:ext cx="665028" cy="66503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8"/>
          <p:cNvSpPr txBox="1"/>
          <p:nvPr/>
        </p:nvSpPr>
        <p:spPr>
          <a:xfrm>
            <a:off x="1335850" y="1699527"/>
            <a:ext cx="2922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Сделайте упор на тему, которая вам важна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48"/>
          <p:cNvSpPr txBox="1"/>
          <p:nvPr/>
        </p:nvSpPr>
        <p:spPr>
          <a:xfrm>
            <a:off x="5267125" y="1699527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Старайтесь полученные знания применять на практике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48"/>
          <p:cNvSpPr txBox="1"/>
          <p:nvPr/>
        </p:nvSpPr>
        <p:spPr>
          <a:xfrm>
            <a:off x="1335850" y="2770650"/>
            <a:ext cx="26961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Задавайте вопросы,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так материал лучше усваивается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Google Shape;316;p48"/>
          <p:cNvSpPr txBox="1"/>
          <p:nvPr/>
        </p:nvSpPr>
        <p:spPr>
          <a:xfrm>
            <a:off x="5267125" y="2886000"/>
            <a:ext cx="3015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Регулярное выполняйте ДЗ (наверстать пропуски тяжело)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7" name="Google Shape;317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326" y="2876735"/>
            <a:ext cx="665028" cy="665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9098" y="1690262"/>
            <a:ext cx="665028" cy="665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79098" y="2876735"/>
            <a:ext cx="665028" cy="665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528;p82">
            <a:extLst>
              <a:ext uri="{FF2B5EF4-FFF2-40B4-BE49-F238E27FC236}">
                <a16:creationId xmlns:a16="http://schemas.microsoft.com/office/drawing/2014/main" id="{9B72F30F-3B58-D143-A213-DD3E96EA32E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1326" y="4063208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15;p48">
            <a:extLst>
              <a:ext uri="{FF2B5EF4-FFF2-40B4-BE49-F238E27FC236}">
                <a16:creationId xmlns:a16="http://schemas.microsoft.com/office/drawing/2014/main" id="{3710700A-5549-2A44-9448-5A7C88143B28}"/>
              </a:ext>
            </a:extLst>
          </p:cNvPr>
          <p:cNvSpPr txBox="1"/>
          <p:nvPr/>
        </p:nvSpPr>
        <p:spPr>
          <a:xfrm>
            <a:off x="1335850" y="4050417"/>
            <a:ext cx="26961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latin typeface="Roboto"/>
                <a:ea typeface="Roboto"/>
                <a:cs typeface="Roboto"/>
                <a:sym typeface="Roboto"/>
              </a:rPr>
              <a:t>Обсуждайте материал и задачи в учебной группе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315;p48">
            <a:extLst>
              <a:ext uri="{FF2B5EF4-FFF2-40B4-BE49-F238E27FC236}">
                <a16:creationId xmlns:a16="http://schemas.microsoft.com/office/drawing/2014/main" id="{EBFFF96E-7B34-C349-9457-E798C5B0E3A8}"/>
              </a:ext>
            </a:extLst>
          </p:cNvPr>
          <p:cNvSpPr txBox="1"/>
          <p:nvPr/>
        </p:nvSpPr>
        <p:spPr>
          <a:xfrm>
            <a:off x="5320304" y="3935643"/>
            <a:ext cx="2696100" cy="87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latin typeface="Roboto"/>
                <a:ea typeface="Roboto"/>
                <a:cs typeface="Roboto"/>
                <a:sym typeface="Roboto"/>
              </a:rPr>
              <a:t>Объединяйтесь в группе и выполняйте проект совместно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" name="Google Shape;529;p82">
            <a:extLst>
              <a:ext uri="{FF2B5EF4-FFF2-40B4-BE49-F238E27FC236}">
                <a16:creationId xmlns:a16="http://schemas.microsoft.com/office/drawing/2014/main" id="{168A1E11-4256-D34E-949D-6A179F63365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523405" y="406166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536;p82">
            <a:extLst>
              <a:ext uri="{FF2B5EF4-FFF2-40B4-BE49-F238E27FC236}">
                <a16:creationId xmlns:a16="http://schemas.microsoft.com/office/drawing/2014/main" id="{40687EF5-FE60-4C4B-976A-9A5EC65CEA2C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479098" y="548100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314;p48">
            <a:extLst>
              <a:ext uri="{FF2B5EF4-FFF2-40B4-BE49-F238E27FC236}">
                <a16:creationId xmlns:a16="http://schemas.microsoft.com/office/drawing/2014/main" id="{5BDE2274-394D-7843-AC27-FBB1365306E2}"/>
              </a:ext>
            </a:extLst>
          </p:cNvPr>
          <p:cNvSpPr txBox="1"/>
          <p:nvPr/>
        </p:nvSpPr>
        <p:spPr>
          <a:xfrm>
            <a:off x="5444984" y="555424"/>
            <a:ext cx="32310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latin typeface="Roboto"/>
                <a:ea typeface="Roboto"/>
                <a:cs typeface="Roboto"/>
                <a:sym typeface="Roboto"/>
              </a:rPr>
              <a:t>Определитесь зачем оно вам? Зачем вы пришли на курс?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Маршрут вебинара</a:t>
            </a:r>
            <a:endParaRPr/>
          </a:p>
        </p:txBody>
      </p:sp>
      <p:sp>
        <p:nvSpPr>
          <p:cNvPr id="236" name="Google Shape;236;p37"/>
          <p:cNvSpPr/>
          <p:nvPr/>
        </p:nvSpPr>
        <p:spPr>
          <a:xfrm>
            <a:off x="709480" y="2527617"/>
            <a:ext cx="3556275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>
              <a:buClr>
                <a:srgbClr val="000000"/>
              </a:buClr>
              <a:buSzPts val="1600"/>
            </a:pPr>
            <a:r>
              <a:rPr lang="ru-RU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Бэггинг</a:t>
            </a:r>
            <a:r>
              <a:rPr lang="ru-RU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/ 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Bagging</a:t>
            </a:r>
          </a:p>
        </p:txBody>
      </p:sp>
      <p:sp>
        <p:nvSpPr>
          <p:cNvPr id="238" name="Google Shape;238;p37"/>
          <p:cNvSpPr/>
          <p:nvPr/>
        </p:nvSpPr>
        <p:spPr>
          <a:xfrm>
            <a:off x="709480" y="3004856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Случайный лес / 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Random Forest</a:t>
            </a:r>
          </a:p>
        </p:txBody>
      </p:sp>
      <p:cxnSp>
        <p:nvCxnSpPr>
          <p:cNvPr id="242" name="Google Shape;242;p37"/>
          <p:cNvCxnSpPr>
            <a:cxnSpLocks/>
            <a:stCxn id="236" idx="1"/>
            <a:endCxn id="238" idx="1"/>
          </p:cNvCxnSpPr>
          <p:nvPr/>
        </p:nvCxnSpPr>
        <p:spPr>
          <a:xfrm rot="10800000" flipV="1">
            <a:off x="709480" y="2715716"/>
            <a:ext cx="12700" cy="477239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" name="Google Shape;238;p37">
            <a:extLst>
              <a:ext uri="{FF2B5EF4-FFF2-40B4-BE49-F238E27FC236}">
                <a16:creationId xmlns:a16="http://schemas.microsoft.com/office/drawing/2014/main" id="{6F8EE228-CF1E-F70B-4105-8ECCB7307098}"/>
              </a:ext>
            </a:extLst>
          </p:cNvPr>
          <p:cNvSpPr/>
          <p:nvPr/>
        </p:nvSpPr>
        <p:spPr>
          <a:xfrm>
            <a:off x="709480" y="3482095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4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Стэкинг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и </a:t>
            </a:r>
            <a:r>
              <a:rPr lang="ru-RU" sz="14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Блэндинг</a:t>
            </a:r>
            <a:endParaRPr sz="14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" name="Google Shape;242;p37">
            <a:extLst>
              <a:ext uri="{FF2B5EF4-FFF2-40B4-BE49-F238E27FC236}">
                <a16:creationId xmlns:a16="http://schemas.microsoft.com/office/drawing/2014/main" id="{9084AE32-B3C1-CEFB-608C-75D2CB107D7A}"/>
              </a:ext>
            </a:extLst>
          </p:cNvPr>
          <p:cNvCxnSpPr>
            <a:cxnSpLocks/>
            <a:stCxn id="238" idx="1"/>
            <a:endCxn id="2" idx="1"/>
          </p:cNvCxnSpPr>
          <p:nvPr/>
        </p:nvCxnSpPr>
        <p:spPr>
          <a:xfrm rot="10800000" flipV="1">
            <a:off x="709480" y="3192955"/>
            <a:ext cx="12700" cy="477239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3" name="Google Shape;235;p37">
            <a:extLst>
              <a:ext uri="{FF2B5EF4-FFF2-40B4-BE49-F238E27FC236}">
                <a16:creationId xmlns:a16="http://schemas.microsoft.com/office/drawing/2014/main" id="{4E855995-62AE-0E46-BFC9-81D4F9F39802}"/>
              </a:ext>
            </a:extLst>
          </p:cNvPr>
          <p:cNvSpPr/>
          <p:nvPr/>
        </p:nvSpPr>
        <p:spPr>
          <a:xfrm>
            <a:off x="709480" y="2050378"/>
            <a:ext cx="3556274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4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Бутстрап</a:t>
            </a:r>
            <a:r>
              <a:rPr lang="ru-RU" sz="14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/ 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Bootstrap</a:t>
            </a:r>
            <a:endParaRPr lang="ru-RU" sz="14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" name="Google Shape;242;p37">
            <a:extLst>
              <a:ext uri="{FF2B5EF4-FFF2-40B4-BE49-F238E27FC236}">
                <a16:creationId xmlns:a16="http://schemas.microsoft.com/office/drawing/2014/main" id="{D6911694-A420-8C4B-BC21-6354019EC62C}"/>
              </a:ext>
            </a:extLst>
          </p:cNvPr>
          <p:cNvCxnSpPr>
            <a:cxnSpLocks/>
            <a:stCxn id="13" idx="1"/>
            <a:endCxn id="236" idx="1"/>
          </p:cNvCxnSpPr>
          <p:nvPr/>
        </p:nvCxnSpPr>
        <p:spPr>
          <a:xfrm rot="10800000" flipV="1">
            <a:off x="709480" y="2238477"/>
            <a:ext cx="12700" cy="477239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6" name="Google Shape;238;p37">
            <a:extLst>
              <a:ext uri="{FF2B5EF4-FFF2-40B4-BE49-F238E27FC236}">
                <a16:creationId xmlns:a16="http://schemas.microsoft.com/office/drawing/2014/main" id="{1E93F41F-C7D4-7B40-9453-630D8322B79F}"/>
              </a:ext>
            </a:extLst>
          </p:cNvPr>
          <p:cNvSpPr/>
          <p:nvPr/>
        </p:nvSpPr>
        <p:spPr>
          <a:xfrm>
            <a:off x="709480" y="3959334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4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Реализация</a:t>
            </a:r>
            <a:endParaRPr sz="14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" name="Google Shape;242;p37">
            <a:extLst>
              <a:ext uri="{FF2B5EF4-FFF2-40B4-BE49-F238E27FC236}">
                <a16:creationId xmlns:a16="http://schemas.microsoft.com/office/drawing/2014/main" id="{B2CB5C7A-BED0-5A48-8D67-CA874A50A0CA}"/>
              </a:ext>
            </a:extLst>
          </p:cNvPr>
          <p:cNvCxnSpPr>
            <a:cxnSpLocks/>
            <a:stCxn id="2" idx="1"/>
            <a:endCxn id="16" idx="1"/>
          </p:cNvCxnSpPr>
          <p:nvPr/>
        </p:nvCxnSpPr>
        <p:spPr>
          <a:xfrm rot="10800000" flipV="1">
            <a:off x="709480" y="3670194"/>
            <a:ext cx="12700" cy="477239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4902B6E-B801-C047-8EB0-F39F8B4D7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542" y="1095900"/>
            <a:ext cx="3716876" cy="3716876"/>
          </a:xfrm>
          <a:prstGeom prst="rect">
            <a:avLst/>
          </a:prstGeom>
        </p:spPr>
      </p:pic>
      <p:sp>
        <p:nvSpPr>
          <p:cNvPr id="17" name="Google Shape;235;p37">
            <a:extLst>
              <a:ext uri="{FF2B5EF4-FFF2-40B4-BE49-F238E27FC236}">
                <a16:creationId xmlns:a16="http://schemas.microsoft.com/office/drawing/2014/main" id="{4B96D085-0EF6-444F-B760-331C744CFAF6}"/>
              </a:ext>
            </a:extLst>
          </p:cNvPr>
          <p:cNvSpPr/>
          <p:nvPr/>
        </p:nvSpPr>
        <p:spPr>
          <a:xfrm>
            <a:off x="709480" y="1095900"/>
            <a:ext cx="3556274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4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Знакомство</a:t>
            </a:r>
          </a:p>
        </p:txBody>
      </p:sp>
      <p:sp>
        <p:nvSpPr>
          <p:cNvPr id="25" name="Google Shape;235;p37">
            <a:extLst>
              <a:ext uri="{FF2B5EF4-FFF2-40B4-BE49-F238E27FC236}">
                <a16:creationId xmlns:a16="http://schemas.microsoft.com/office/drawing/2014/main" id="{997DCA64-D31D-544D-B5A2-2A5FF11419C5}"/>
              </a:ext>
            </a:extLst>
          </p:cNvPr>
          <p:cNvSpPr/>
          <p:nvPr/>
        </p:nvSpPr>
        <p:spPr>
          <a:xfrm>
            <a:off x="709480" y="1573139"/>
            <a:ext cx="3556274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4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</a:t>
            </a:r>
            <a:r>
              <a:rPr lang="ru-RU" sz="14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Отус</a:t>
            </a:r>
            <a:endParaRPr lang="ru-RU" sz="14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" name="Google Shape;238;p37">
            <a:extLst>
              <a:ext uri="{FF2B5EF4-FFF2-40B4-BE49-F238E27FC236}">
                <a16:creationId xmlns:a16="http://schemas.microsoft.com/office/drawing/2014/main" id="{A111B34A-B3D1-3248-BDC7-18F43907C007}"/>
              </a:ext>
            </a:extLst>
          </p:cNvPr>
          <p:cNvSpPr/>
          <p:nvPr/>
        </p:nvSpPr>
        <p:spPr>
          <a:xfrm>
            <a:off x="709480" y="4436576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4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 курсе</a:t>
            </a:r>
            <a:endParaRPr sz="14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" name="Google Shape;242;p37">
            <a:extLst>
              <a:ext uri="{FF2B5EF4-FFF2-40B4-BE49-F238E27FC236}">
                <a16:creationId xmlns:a16="http://schemas.microsoft.com/office/drawing/2014/main" id="{C9220660-64D4-C448-9463-506753DCA396}"/>
              </a:ext>
            </a:extLst>
          </p:cNvPr>
          <p:cNvCxnSpPr>
            <a:cxnSpLocks/>
            <a:stCxn id="17" idx="1"/>
            <a:endCxn id="25" idx="1"/>
          </p:cNvCxnSpPr>
          <p:nvPr/>
        </p:nvCxnSpPr>
        <p:spPr>
          <a:xfrm rot="10800000" flipV="1">
            <a:off x="709480" y="1283999"/>
            <a:ext cx="12700" cy="477239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8" name="Google Shape;242;p37">
            <a:extLst>
              <a:ext uri="{FF2B5EF4-FFF2-40B4-BE49-F238E27FC236}">
                <a16:creationId xmlns:a16="http://schemas.microsoft.com/office/drawing/2014/main" id="{2C467F45-AE94-B24E-97E9-068C3FDA4857}"/>
              </a:ext>
            </a:extLst>
          </p:cNvPr>
          <p:cNvCxnSpPr>
            <a:cxnSpLocks/>
            <a:stCxn id="25" idx="1"/>
            <a:endCxn id="13" idx="1"/>
          </p:cNvCxnSpPr>
          <p:nvPr/>
        </p:nvCxnSpPr>
        <p:spPr>
          <a:xfrm rot="10800000" flipV="1">
            <a:off x="709480" y="1761238"/>
            <a:ext cx="12700" cy="477239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43" name="Google Shape;242;p37">
            <a:extLst>
              <a:ext uri="{FF2B5EF4-FFF2-40B4-BE49-F238E27FC236}">
                <a16:creationId xmlns:a16="http://schemas.microsoft.com/office/drawing/2014/main" id="{1121495F-5149-764F-A4C9-EF40761CD604}"/>
              </a:ext>
            </a:extLst>
          </p:cNvPr>
          <p:cNvCxnSpPr>
            <a:cxnSpLocks/>
            <a:stCxn id="16" idx="1"/>
            <a:endCxn id="36" idx="1"/>
          </p:cNvCxnSpPr>
          <p:nvPr/>
        </p:nvCxnSpPr>
        <p:spPr>
          <a:xfrm rot="10800000" flipV="1">
            <a:off x="709480" y="4147434"/>
            <a:ext cx="12700" cy="477242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6"/>
          <p:cNvSpPr txBox="1">
            <a:spLocks noGrp="1"/>
          </p:cNvSpPr>
          <p:nvPr>
            <p:ph type="title"/>
          </p:nvPr>
        </p:nvSpPr>
        <p:spPr>
          <a:xfrm>
            <a:off x="956224" y="396394"/>
            <a:ext cx="7730575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800" dirty="0"/>
              <a:t>Заполните, пожалуйста,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опрос о занятии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по ссылке в чате</a:t>
            </a:r>
            <a:endParaRPr sz="3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6"/>
          <p:cNvSpPr txBox="1">
            <a:spLocks noGrp="1"/>
          </p:cNvSpPr>
          <p:nvPr>
            <p:ph type="body" idx="4294967295"/>
          </p:nvPr>
        </p:nvSpPr>
        <p:spPr>
          <a:xfrm>
            <a:off x="560550" y="1665950"/>
            <a:ext cx="7723800" cy="1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Как вас зовут? Откуда вы? </a:t>
            </a:r>
            <a:endParaRPr sz="1800">
              <a:solidFill>
                <a:srgbClr val="1E1F2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Ваш опыт работы в IT?</a:t>
            </a:r>
            <a:endParaRPr sz="1800">
              <a:solidFill>
                <a:srgbClr val="1E1F2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С какой основной целью вы записались на занятие?</a:t>
            </a:r>
            <a:endParaRPr sz="1800">
              <a:solidFill>
                <a:srgbClr val="1E1F2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</p:txBody>
      </p:sp>
      <p:sp>
        <p:nvSpPr>
          <p:cNvPr id="297" name="Google Shape;297;p6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Расскажите о себе</a:t>
            </a:r>
            <a:endParaRPr/>
          </a:p>
        </p:txBody>
      </p:sp>
      <p:pic>
        <p:nvPicPr>
          <p:cNvPr id="298" name="Google Shape;298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827" y="341257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6852" y="3412581"/>
            <a:ext cx="620721" cy="620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8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О</a:t>
            </a:r>
            <a:r>
              <a:rPr lang="ru"/>
              <a:t>б ОТУС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9"/>
          <p:cNvSpPr txBox="1"/>
          <p:nvPr/>
        </p:nvSpPr>
        <p:spPr>
          <a:xfrm>
            <a:off x="500550" y="330725"/>
            <a:ext cx="85206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 компании</a:t>
            </a:r>
            <a:endParaRPr sz="3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69"/>
          <p:cNvSpPr txBox="1"/>
          <p:nvPr/>
        </p:nvSpPr>
        <p:spPr>
          <a:xfrm>
            <a:off x="1170350" y="1933625"/>
            <a:ext cx="47181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ОТУС специализируется на обучении в IT.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Наша фишка — продвинутые программы для специалистов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с опытом и быстрый запуск курсов по новым набирающим популярность технологиям.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69"/>
          <p:cNvSpPr txBox="1"/>
          <p:nvPr/>
        </p:nvSpPr>
        <p:spPr>
          <a:xfrm>
            <a:off x="1170350" y="1562224"/>
            <a:ext cx="183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Сфера</a:t>
            </a:r>
            <a:endParaRPr sz="1700" b="1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69"/>
          <p:cNvSpPr txBox="1"/>
          <p:nvPr/>
        </p:nvSpPr>
        <p:spPr>
          <a:xfrm>
            <a:off x="1170350" y="3423925"/>
            <a:ext cx="58626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Наши партнеры современные технологичные компании.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А обучение и открытые материалы привлекают специалистов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разных грейдов: junior, middle, senior, lead.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69"/>
          <p:cNvSpPr txBox="1"/>
          <p:nvPr/>
        </p:nvSpPr>
        <p:spPr>
          <a:xfrm>
            <a:off x="1170350" y="3052524"/>
            <a:ext cx="183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Клиенты</a:t>
            </a:r>
            <a:endParaRPr sz="1700" b="1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4" name="Google Shape;334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994" y="1677925"/>
            <a:ext cx="394400" cy="3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9994" y="3144375"/>
            <a:ext cx="394400" cy="3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69"/>
          <p:cNvPicPr preferRelativeResize="0"/>
          <p:nvPr/>
        </p:nvPicPr>
        <p:blipFill rotWithShape="1">
          <a:blip r:embed="rId5">
            <a:alphaModFix/>
          </a:blip>
          <a:srcRect l="1114" r="1124"/>
          <a:stretch/>
        </p:blipFill>
        <p:spPr>
          <a:xfrm>
            <a:off x="6031050" y="0"/>
            <a:ext cx="3112951" cy="261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Образование в ОТУС</a:t>
            </a:r>
            <a:endParaRPr/>
          </a:p>
        </p:txBody>
      </p:sp>
      <p:sp>
        <p:nvSpPr>
          <p:cNvPr id="342" name="Google Shape;342;p70"/>
          <p:cNvSpPr txBox="1">
            <a:spLocks noGrp="1"/>
          </p:cNvSpPr>
          <p:nvPr>
            <p:ph type="body" idx="4294967295"/>
          </p:nvPr>
        </p:nvSpPr>
        <p:spPr>
          <a:xfrm>
            <a:off x="1483350" y="2056253"/>
            <a:ext cx="49998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</a:rPr>
              <a:t>OTUS имеет образовательную лицензию, поэтому наши курсы являются программами повышения квалификации и профессиональной переподготовки. 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343" name="Google Shape;343;p70"/>
          <p:cNvSpPr txBox="1">
            <a:spLocks noGrp="1"/>
          </p:cNvSpPr>
          <p:nvPr>
            <p:ph type="body" idx="4294967295"/>
          </p:nvPr>
        </p:nvSpPr>
        <p:spPr>
          <a:xfrm>
            <a:off x="1483350" y="1579994"/>
            <a:ext cx="26745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000" b="1">
                <a:solidFill>
                  <a:srgbClr val="FF7700"/>
                </a:solidFill>
              </a:rPr>
              <a:t>Программы курсов</a:t>
            </a:r>
            <a:endParaRPr sz="2000" b="1">
              <a:solidFill>
                <a:srgbClr val="FF7700"/>
              </a:solidFill>
            </a:endParaRPr>
          </a:p>
        </p:txBody>
      </p:sp>
      <p:pic>
        <p:nvPicPr>
          <p:cNvPr id="344" name="Google Shape;344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1675" y="1564400"/>
            <a:ext cx="396000" cy="3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14803</TotalTime>
  <Words>1626</Words>
  <Application>Microsoft Macintosh PowerPoint</Application>
  <PresentationFormat>On-screen Show (16:9)</PresentationFormat>
  <Paragraphs>393</Paragraphs>
  <Slides>50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AkayaTelivigala</vt:lpstr>
      <vt:lpstr>Arial</vt:lpstr>
      <vt:lpstr>Bradley Hand</vt:lpstr>
      <vt:lpstr>Calibri</vt:lpstr>
      <vt:lpstr>Cambria Math</vt:lpstr>
      <vt:lpstr>Google Sans</vt:lpstr>
      <vt:lpstr>Roboto</vt:lpstr>
      <vt:lpstr>Roboto</vt:lpstr>
      <vt:lpstr>Office Theme</vt:lpstr>
      <vt:lpstr>ML Specials Ensembles</vt:lpstr>
      <vt:lpstr>Проверить, идет ли запись</vt:lpstr>
      <vt:lpstr>ML Special Ensembles</vt:lpstr>
      <vt:lpstr>Правила вебинара</vt:lpstr>
      <vt:lpstr>Маршрут вебинара</vt:lpstr>
      <vt:lpstr>Расскажите о себе</vt:lpstr>
      <vt:lpstr>Об ОТУС</vt:lpstr>
      <vt:lpstr>PowerPoint Presentation</vt:lpstr>
      <vt:lpstr>Образование в ОТУС</vt:lpstr>
      <vt:lpstr>Напишите, пожалуйста, в чат подходящую цифру</vt:lpstr>
      <vt:lpstr>Bagging &amp; Random forest</vt:lpstr>
      <vt:lpstr>Принцип Кондорсе (1784 г.)</vt:lpstr>
      <vt:lpstr>Эксперимент Гальтона</vt:lpstr>
      <vt:lpstr>Bootstrap</vt:lpstr>
      <vt:lpstr>Bagging = bootstrap aggregation</vt:lpstr>
      <vt:lpstr>Random forest</vt:lpstr>
      <vt:lpstr>Random forest</vt:lpstr>
      <vt:lpstr>Random forest</vt:lpstr>
      <vt:lpstr>Random forest</vt:lpstr>
      <vt:lpstr>Random forest</vt:lpstr>
      <vt:lpstr>Random forest</vt:lpstr>
      <vt:lpstr>Random forest</vt:lpstr>
      <vt:lpstr>Random forest</vt:lpstr>
      <vt:lpstr>Random forest</vt:lpstr>
      <vt:lpstr>Stacking &amp; blending</vt:lpstr>
      <vt:lpstr>Stacking</vt:lpstr>
      <vt:lpstr>Blending</vt:lpstr>
      <vt:lpstr>Blending</vt:lpstr>
      <vt:lpstr>Практика</vt:lpstr>
      <vt:lpstr>Специализация Machine Learning</vt:lpstr>
      <vt:lpstr>О курсе ML Basic</vt:lpstr>
      <vt:lpstr>Команда курса</vt:lpstr>
      <vt:lpstr>Команда курса</vt:lpstr>
      <vt:lpstr>Команда курса</vt:lpstr>
      <vt:lpstr>Команда курса</vt:lpstr>
      <vt:lpstr>Карта курса</vt:lpstr>
      <vt:lpstr>Программа курса</vt:lpstr>
      <vt:lpstr>Программа курса</vt:lpstr>
      <vt:lpstr>Программа курса</vt:lpstr>
      <vt:lpstr>Программа курса</vt:lpstr>
      <vt:lpstr>Программа курса</vt:lpstr>
      <vt:lpstr>Программа курса</vt:lpstr>
      <vt:lpstr>Программа курса</vt:lpstr>
      <vt:lpstr>Программа курса</vt:lpstr>
      <vt:lpstr>Программа курса</vt:lpstr>
      <vt:lpstr>Программа курса</vt:lpstr>
      <vt:lpstr>Результат</vt:lpstr>
      <vt:lpstr>Как будем учиться?</vt:lpstr>
      <vt:lpstr>Лайфхаки</vt:lpstr>
      <vt:lpstr>Заполните, пожалуйста, опрос о занятии по ссылке в чате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Копия 1.2 Практическое занятие - Оптимизация кода, parallelization, multiprocessing, ускорение pandas, Modin для Pandas</dc:title>
  <cp:lastModifiedBy>Стурейко Игорь Олегович</cp:lastModifiedBy>
  <cp:revision>153</cp:revision>
  <dcterms:created xsi:type="dcterms:W3CDTF">2023-10-10T14:19:39Z</dcterms:created>
  <dcterms:modified xsi:type="dcterms:W3CDTF">2024-07-31T07:41:38Z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